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Poppins"/>
      <p:regular r:id="rId35"/>
      <p:bold r:id="rId36"/>
      <p:italic r:id="rId37"/>
      <p:boldItalic r:id="rId38"/>
    </p:embeddedFont>
    <p:embeddedFont>
      <p:font typeface="Poppins Medium"/>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541">
          <p15:clr>
            <a:srgbClr val="A4A3A4"/>
          </p15:clr>
        </p15:guide>
        <p15:guide id="2" pos="243">
          <p15:clr>
            <a:srgbClr val="9AA0A6"/>
          </p15:clr>
        </p15:guide>
        <p15:guide id="3" orient="horz" pos="4037">
          <p15:clr>
            <a:srgbClr val="9AA0A6"/>
          </p15:clr>
        </p15:guide>
        <p15:guide id="4" orient="horz" pos="283">
          <p15:clr>
            <a:srgbClr val="9AA0A6"/>
          </p15:clr>
        </p15:guide>
        <p15:guide id="5" orient="horz" pos="4320">
          <p15:clr>
            <a:srgbClr val="9AA0A6"/>
          </p15:clr>
        </p15:guide>
        <p15:guide id="6" orient="horz" pos="7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ECC300-2E4F-4868-B4D8-7BAF7059000D}">
  <a:tblStyle styleId="{02ECC300-2E4F-4868-B4D8-7BAF705900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41"/>
        <p:guide pos="243"/>
        <p:guide pos="4037" orient="horz"/>
        <p:guide pos="283" orient="horz"/>
        <p:guide pos="4320" orient="horz"/>
        <p:guide pos="79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20" Type="http://schemas.openxmlformats.org/officeDocument/2006/relationships/slide" Target="slides/slide14.xml"/><Relationship Id="rId42" Type="http://schemas.openxmlformats.org/officeDocument/2006/relationships/font" Target="fonts/PoppinsMedium-boldItalic.fntdata"/><Relationship Id="rId41" Type="http://schemas.openxmlformats.org/officeDocument/2006/relationships/font" Target="fonts/PoppinsMedium-italic.fntdata"/><Relationship Id="rId22" Type="http://schemas.openxmlformats.org/officeDocument/2006/relationships/slide" Target="slides/slide16.xml"/><Relationship Id="rId44" Type="http://schemas.openxmlformats.org/officeDocument/2006/relationships/font" Target="fonts/PoppinsSemiBold-bold.fntdata"/><Relationship Id="rId21" Type="http://schemas.openxmlformats.org/officeDocument/2006/relationships/slide" Target="slides/slide15.xml"/><Relationship Id="rId43" Type="http://schemas.openxmlformats.org/officeDocument/2006/relationships/font" Target="fonts/PoppinsSemiBold-regular.fntdata"/><Relationship Id="rId24" Type="http://schemas.openxmlformats.org/officeDocument/2006/relationships/slide" Target="slides/slide18.xml"/><Relationship Id="rId46" Type="http://schemas.openxmlformats.org/officeDocument/2006/relationships/font" Target="fonts/PoppinsSemiBold-boldItalic.fntdata"/><Relationship Id="rId23" Type="http://schemas.openxmlformats.org/officeDocument/2006/relationships/slide" Target="slides/slide17.xml"/><Relationship Id="rId45"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oppin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oppins-italic.fntdata"/><Relationship Id="rId14" Type="http://schemas.openxmlformats.org/officeDocument/2006/relationships/slide" Target="slides/slide8.xml"/><Relationship Id="rId36" Type="http://schemas.openxmlformats.org/officeDocument/2006/relationships/font" Target="fonts/Poppins-bold.fntdata"/><Relationship Id="rId17" Type="http://schemas.openxmlformats.org/officeDocument/2006/relationships/slide" Target="slides/slide11.xml"/><Relationship Id="rId39" Type="http://schemas.openxmlformats.org/officeDocument/2006/relationships/font" Target="fonts/PoppinsMedium-regular.fntdata"/><Relationship Id="rId16" Type="http://schemas.openxmlformats.org/officeDocument/2006/relationships/slide" Target="slides/slide10.xml"/><Relationship Id="rId38" Type="http://schemas.openxmlformats.org/officeDocument/2006/relationships/font" Target="fonts/Poppi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7da5b419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7da5b4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7da5b419b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7da5b419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I think this will be one of the most attractive part of our project, we can make many on-chain collectibles from other project more useful and valueable.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da5b419b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da5b419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7da5b419b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7da5b419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 I am also a 5 years experience scuba diver so we can tell people many story about ocean life and it really help for buliding this project like when we want to create some ocean-theme tokens to be our Scallop Decorations.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7da5b419b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7da5b419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only for who voted us at solana hackathon asia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7da5b419b_0_1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7da5b419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400">
                <a:solidFill>
                  <a:srgbClr val="1971A2"/>
                </a:solidFill>
                <a:latin typeface="Poppins Medium"/>
                <a:ea typeface="Poppins Medium"/>
                <a:cs typeface="Poppins Medium"/>
                <a:sym typeface="Poppins Medium"/>
              </a:rPr>
              <a:t>We will mint NFTs (Non-Fungible tokens) by using Metaplex,they are going to be Scallop Decorations too, like one and only hermit crab NFTs,</a:t>
            </a:r>
            <a:endParaRPr sz="1400">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Clr>
                <a:schemeClr val="dk1"/>
              </a:buClr>
              <a:buSzPts val="1100"/>
              <a:buFont typeface="Arial"/>
              <a:buNone/>
            </a:pPr>
            <a:r>
              <a:t/>
            </a:r>
            <a:endParaRPr sz="1400">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Clr>
                <a:schemeClr val="dk1"/>
              </a:buClr>
              <a:buSzPts val="1100"/>
              <a:buFont typeface="Arial"/>
              <a:buNone/>
            </a:pPr>
            <a:r>
              <a:rPr lang="zh-TW" sz="1400">
                <a:solidFill>
                  <a:srgbClr val="1971A2"/>
                </a:solidFill>
                <a:latin typeface="Poppins Medium"/>
                <a:ea typeface="Poppins Medium"/>
                <a:cs typeface="Poppins Medium"/>
                <a:sym typeface="Poppins Medium"/>
              </a:rPr>
              <a:t>Total supply of each Scallop NFTs Decorations will be limited.</a:t>
            </a:r>
            <a:endParaRPr sz="1400">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Clr>
                <a:schemeClr val="dk1"/>
              </a:buClr>
              <a:buSzPts val="1100"/>
              <a:buFont typeface="Arial"/>
              <a:buNone/>
            </a:pPr>
            <a:r>
              <a:rPr lang="zh-TW" sz="1400">
                <a:solidFill>
                  <a:srgbClr val="1971A2"/>
                </a:solidFill>
                <a:latin typeface="Poppins Medium"/>
                <a:ea typeface="Poppins Medium"/>
                <a:cs typeface="Poppins Medium"/>
                <a:sym typeface="Poppins Medium"/>
              </a:rPr>
              <a:t>We will sold it or let users to bid it, part of income will also be SCA buyback.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7da5b419b_0_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7da5b419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Users can buy Scallop Decorations Eggs to get a random Scallop Decorations or Scallop NFTs Decorations.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We will announce how many kinds and the amount of Scallop Decorations are in the Scallop Decorations Eggs.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Scallop Decorations Eggs only sells during events and it will be limited.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We will sold it or let users to bid it, part of income will also be SCA buyback.</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this is the first Gashapon system on Solana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7da5b41c4_0_2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7da5b41c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7da5b41c4_0_2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7da5b41c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7d609e28f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7d609e2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7d609e28f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7d609e2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7da5b419b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7da5b41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People only see numbers on Defi projects, it’s hard to make app stickiness.</a:t>
            </a:r>
            <a:endParaRPr/>
          </a:p>
          <a:p>
            <a:pPr indent="0" lvl="0" marL="0" rtl="0" algn="l">
              <a:spcBef>
                <a:spcPts val="0"/>
              </a:spcBef>
              <a:spcAft>
                <a:spcPts val="0"/>
              </a:spcAft>
              <a:buNone/>
            </a:pPr>
            <a:r>
              <a:rPr lang="zh-TW"/>
              <a:t>There are only a few no loss lottery projects on block chain and they didn’t support Solana.</a:t>
            </a:r>
            <a:endParaRPr/>
          </a:p>
          <a:p>
            <a:pPr indent="0" lvl="0" marL="0" rtl="0" algn="l">
              <a:spcBef>
                <a:spcPts val="0"/>
              </a:spcBef>
              <a:spcAft>
                <a:spcPts val="0"/>
              </a:spcAft>
              <a:buClr>
                <a:schemeClr val="dk1"/>
              </a:buClr>
              <a:buSzPts val="1100"/>
              <a:buFont typeface="Arial"/>
              <a:buNone/>
            </a:pPr>
            <a:r>
              <a:rPr lang="zh-TW">
                <a:solidFill>
                  <a:schemeClr val="dk1"/>
                </a:solidFill>
              </a:rPr>
              <a:t>We found huge potential of on-chain collectibles and but only a few projects are trying to achieve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1. We want to make a product which users will usually visit it,make users love to </a:t>
            </a:r>
            <a:r>
              <a:rPr lang="zh-TW">
                <a:solidFill>
                  <a:schemeClr val="dk1"/>
                </a:solidFill>
              </a:rPr>
              <a:t>visit our website.</a:t>
            </a:r>
            <a:endParaRPr>
              <a:solidFill>
                <a:schemeClr val="dk1"/>
              </a:solidFill>
            </a:endParaRPr>
          </a:p>
          <a:p>
            <a:pPr indent="0" lvl="0" marL="0" rtl="0" algn="l">
              <a:spcBef>
                <a:spcPts val="0"/>
              </a:spcBef>
              <a:spcAft>
                <a:spcPts val="0"/>
              </a:spcAft>
              <a:buNone/>
            </a:pPr>
            <a:r>
              <a:rPr lang="zh-TW">
                <a:solidFill>
                  <a:schemeClr val="dk1"/>
                </a:solidFill>
              </a:rPr>
              <a:t>2. I think the must popular no loss lottery dapp product is pooltogether on Ethereum, I can’t fond a lottery project on Solana main-net now, only Solloto on testnet.</a:t>
            </a:r>
            <a:br>
              <a:rPr lang="zh-TW">
                <a:solidFill>
                  <a:schemeClr val="dk1"/>
                </a:solidFill>
              </a:rPr>
            </a:br>
            <a:r>
              <a:rPr lang="zh-TW">
                <a:solidFill>
                  <a:schemeClr val="dk1"/>
                </a:solidFill>
              </a:rPr>
              <a:t>3. Most of NFTs project I’ve seem on Solana like ApeShit Social Club or Solpunk, they only have pictures and can’t do anything else, we think we can create NFTs which are more useful and ppl will like it.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7d609e28f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7d609e28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7d609e28f_0_3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7d609e28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d609e28f_0_3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d609e28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7ec3062cc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7ec3062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7ec3062cc_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7ec3062c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7ec3062cc_1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7ec3062c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91c64d34a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91c64d34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91c64d34a_1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91c64d34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95d4b4731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95d4b47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7da5b419b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7da5b419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This is also the current progress of our front-end, just connect to users wallet, next step will be showing tokens at Scallop tank.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7da5b419b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7da5b41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This is the what opr App look like, </a:t>
            </a:r>
            <a:r>
              <a:rPr lang="zh-TW">
                <a:solidFill>
                  <a:schemeClr val="dk1"/>
                </a:solidFill>
              </a:rPr>
              <a:t>here </a:t>
            </a:r>
            <a:r>
              <a:rPr lang="zh-TW"/>
              <a:t>you will see Scallop Decorations and the Scallop you are growing.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7da5b419b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7da5b41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are also keeping an eye on other wallet that support SPL token, like Ledger, coin98, Blocto, Bonfida.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7da5b419b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7da5b419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Every Friday 20:00 (GMT+8) will be the harvest time, one (or a few) of winners chosen by program randomly will get Scallop token (SCA) with the same value of SOL staking reward.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7da5b419b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7da5b419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zh-TW"/>
              <a:t>We are going to use Switchboard VRF for choosing winners.</a:t>
            </a:r>
            <a:br>
              <a:rPr lang="zh-TW"/>
            </a:br>
            <a:r>
              <a:rPr lang="zh-TW"/>
              <a:t>We will set up more pools with different maximum address limits or different token pools for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We will set more </a:t>
            </a:r>
            <a:r>
              <a:rPr lang="zh-TW">
                <a:solidFill>
                  <a:schemeClr val="dk1"/>
                </a:solidFill>
              </a:rPr>
              <a:t>pools for </a:t>
            </a:r>
            <a:r>
              <a:rPr lang="zh-TW"/>
              <a:t>different tokens, like no loss lottery by stakin</a:t>
            </a:r>
            <a:r>
              <a:rPr lang="zh-TW"/>
              <a:t>g</a:t>
            </a:r>
            <a:r>
              <a:rPr lang="zh-TW"/>
              <a:t> RAY token by Raydium, it will make many projects want us to set a pool for them, it will be a win &amp; win collab.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7da5b419b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7da5b419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During the game users can carrying out some tasks to win something cuz </a:t>
            </a:r>
            <a:r>
              <a:rPr lang="zh-TW">
                <a:solidFill>
                  <a:schemeClr val="dk1"/>
                </a:solidFill>
              </a:rPr>
              <a:t>w</a:t>
            </a:r>
            <a:r>
              <a:rPr lang="zh-TW">
                <a:solidFill>
                  <a:schemeClr val="dk1"/>
                </a:solidFill>
              </a:rPr>
              <a:t>e don’t want users join us for a month and get nothing.</a:t>
            </a:r>
            <a:br>
              <a:rPr lang="zh-TW">
                <a:solidFill>
                  <a:schemeClr val="dk1"/>
                </a:solidFill>
              </a:rPr>
            </a:br>
            <a:r>
              <a:rPr lang="zh-TW">
                <a:solidFill>
                  <a:schemeClr val="dk1"/>
                </a:solidFill>
              </a:rPr>
              <a:t>Extra SPL token rewards will be partnership token (meme token?) or some SCA</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You might also have chances to win the Scallop Decorations by carrying out some tasks.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7da5b419b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7da5b419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a:t>
            </a:r>
            <a:r>
              <a:rPr lang="zh-TW"/>
              <a:t>t the begining, our project will choose staking to earn rewards, we will not only using 1 Solana validator, we to be more decentralized.</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We are also planning to be a Solana Validator in the future.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Now the APY </a:t>
            </a:r>
            <a:r>
              <a:rPr lang="zh-TW">
                <a:solidFill>
                  <a:schemeClr val="dk1"/>
                </a:solidFill>
              </a:rPr>
              <a:t>o</a:t>
            </a:r>
            <a:r>
              <a:rPr lang="zh-TW">
                <a:solidFill>
                  <a:schemeClr val="dk1"/>
                </a:solidFill>
              </a:rPr>
              <a:t>f SOL lending at </a:t>
            </a:r>
            <a:r>
              <a:rPr lang="zh-TW">
                <a:solidFill>
                  <a:schemeClr val="dk1"/>
                </a:solidFill>
              </a:rPr>
              <a:t>lending</a:t>
            </a:r>
            <a:r>
              <a:rPr lang="zh-TW">
                <a:solidFill>
                  <a:schemeClr val="dk1"/>
                </a:solidFill>
              </a:rPr>
              <a:t> projects on Solana are too low, but when we open the staking pool for </a:t>
            </a:r>
            <a:r>
              <a:rPr lang="zh-TW">
                <a:solidFill>
                  <a:schemeClr val="dk1"/>
                </a:solidFill>
              </a:rPr>
              <a:t>another token we will use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There will be impermanent loss during liquidity mining, so we put them thirdly.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There will be a slide bar to let users choose which pool they can join and earn rewards.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s://scallopio.medium.com" TargetMode="External"/><Relationship Id="rId10" Type="http://schemas.openxmlformats.org/officeDocument/2006/relationships/image" Target="../media/image1.png"/><Relationship Id="rId13" Type="http://schemas.openxmlformats.org/officeDocument/2006/relationships/hyperlink" Target="https://www.instagram.com/scallop.io" TargetMode="External"/><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t.me/scallop_io" TargetMode="External"/><Relationship Id="rId15" Type="http://schemas.openxmlformats.org/officeDocument/2006/relationships/hyperlink" Target="https://www.facebook.com/Scallop.io" TargetMode="External"/><Relationship Id="rId14" Type="http://schemas.openxmlformats.org/officeDocument/2006/relationships/image" Target="../media/image4.png"/><Relationship Id="rId16" Type="http://schemas.openxmlformats.org/officeDocument/2006/relationships/image" Target="../media/image2.png"/><Relationship Id="rId5" Type="http://schemas.openxmlformats.org/officeDocument/2006/relationships/hyperlink" Target="https://twitter.com/Scallop_io" TargetMode="External"/><Relationship Id="rId6" Type="http://schemas.openxmlformats.org/officeDocument/2006/relationships/image" Target="../media/image3.png"/><Relationship Id="rId7" Type="http://schemas.openxmlformats.org/officeDocument/2006/relationships/hyperlink" Target="https://discord.gg/Scallop" TargetMode="External"/><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50.png"/><Relationship Id="rId8"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7250" y="5762425"/>
            <a:ext cx="850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400">
                <a:solidFill>
                  <a:srgbClr val="1971A2"/>
                </a:solidFill>
                <a:latin typeface="Poppins Medium"/>
                <a:ea typeface="Poppins Medium"/>
                <a:cs typeface="Poppins Medium"/>
                <a:sym typeface="Poppins Medium"/>
              </a:rPr>
              <a:t>A Defi Game on Solana, Stake to Win Tokens and NFTs.</a:t>
            </a:r>
            <a:endParaRPr sz="2400">
              <a:solidFill>
                <a:srgbClr val="1971A2"/>
              </a:solidFill>
              <a:latin typeface="Poppins Medium"/>
              <a:ea typeface="Poppins Medium"/>
              <a:cs typeface="Poppins Medium"/>
              <a:sym typeface="Poppins Medium"/>
            </a:endParaRPr>
          </a:p>
        </p:txBody>
      </p:sp>
      <p:pic>
        <p:nvPicPr>
          <p:cNvPr id="55" name="Google Shape;55;p13"/>
          <p:cNvPicPr preferRelativeResize="0"/>
          <p:nvPr/>
        </p:nvPicPr>
        <p:blipFill>
          <a:blip r:embed="rId3">
            <a:alphaModFix/>
          </a:blip>
          <a:stretch>
            <a:fillRect/>
          </a:stretch>
        </p:blipFill>
        <p:spPr>
          <a:xfrm>
            <a:off x="385275" y="2521674"/>
            <a:ext cx="4758225" cy="1814675"/>
          </a:xfrm>
          <a:prstGeom prst="rect">
            <a:avLst/>
          </a:prstGeom>
          <a:noFill/>
          <a:ln>
            <a:noFill/>
          </a:ln>
        </p:spPr>
      </p:pic>
      <p:pic>
        <p:nvPicPr>
          <p:cNvPr id="56" name="Google Shape;56;p13"/>
          <p:cNvPicPr preferRelativeResize="0"/>
          <p:nvPr/>
        </p:nvPicPr>
        <p:blipFill rotWithShape="1">
          <a:blip r:embed="rId4">
            <a:alphaModFix/>
          </a:blip>
          <a:srcRect b="0" l="35123" r="0" t="0"/>
          <a:stretch/>
        </p:blipFill>
        <p:spPr>
          <a:xfrm>
            <a:off x="6601750" y="6534000"/>
            <a:ext cx="2195102" cy="324000"/>
          </a:xfrm>
          <a:prstGeom prst="rect">
            <a:avLst/>
          </a:prstGeom>
          <a:noFill/>
          <a:ln>
            <a:noFill/>
          </a:ln>
        </p:spPr>
      </p:pic>
      <p:sp>
        <p:nvSpPr>
          <p:cNvPr id="57" name="Google Shape;57;p13"/>
          <p:cNvSpPr/>
          <p:nvPr/>
        </p:nvSpPr>
        <p:spPr>
          <a:xfrm>
            <a:off x="-15900" y="6515975"/>
            <a:ext cx="9175800" cy="1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3"/>
          <p:cNvGrpSpPr/>
          <p:nvPr/>
        </p:nvGrpSpPr>
        <p:grpSpPr>
          <a:xfrm>
            <a:off x="3671560" y="6569968"/>
            <a:ext cx="1800879" cy="288007"/>
            <a:chOff x="4283325" y="1260000"/>
            <a:chExt cx="2047850" cy="328288"/>
          </a:xfrm>
        </p:grpSpPr>
        <p:pic>
          <p:nvPicPr>
            <p:cNvPr id="59" name="Google Shape;59;p13">
              <a:hlinkClick r:id="rId5"/>
            </p:cNvPr>
            <p:cNvPicPr preferRelativeResize="0"/>
            <p:nvPr/>
          </p:nvPicPr>
          <p:blipFill>
            <a:blip r:embed="rId6">
              <a:alphaModFix/>
            </a:blip>
            <a:stretch>
              <a:fillRect/>
            </a:stretch>
          </p:blipFill>
          <p:spPr>
            <a:xfrm>
              <a:off x="4283325" y="1260000"/>
              <a:ext cx="289093" cy="288000"/>
            </a:xfrm>
            <a:prstGeom prst="rect">
              <a:avLst/>
            </a:prstGeom>
            <a:noFill/>
            <a:ln>
              <a:noFill/>
            </a:ln>
          </p:spPr>
        </p:pic>
        <p:pic>
          <p:nvPicPr>
            <p:cNvPr id="60" name="Google Shape;60;p13">
              <a:hlinkClick r:id="rId7"/>
            </p:cNvPr>
            <p:cNvPicPr preferRelativeResize="0"/>
            <p:nvPr/>
          </p:nvPicPr>
          <p:blipFill>
            <a:blip r:embed="rId8">
              <a:alphaModFix/>
            </a:blip>
            <a:stretch>
              <a:fillRect/>
            </a:stretch>
          </p:blipFill>
          <p:spPr>
            <a:xfrm>
              <a:off x="4636175" y="1260000"/>
              <a:ext cx="288000" cy="328288"/>
            </a:xfrm>
            <a:prstGeom prst="rect">
              <a:avLst/>
            </a:prstGeom>
            <a:noFill/>
            <a:ln>
              <a:noFill/>
            </a:ln>
          </p:spPr>
        </p:pic>
        <p:pic>
          <p:nvPicPr>
            <p:cNvPr id="61" name="Google Shape;61;p13">
              <a:hlinkClick r:id="rId9"/>
            </p:cNvPr>
            <p:cNvPicPr preferRelativeResize="0"/>
            <p:nvPr/>
          </p:nvPicPr>
          <p:blipFill>
            <a:blip r:embed="rId10">
              <a:alphaModFix/>
            </a:blip>
            <a:stretch>
              <a:fillRect/>
            </a:stretch>
          </p:blipFill>
          <p:spPr>
            <a:xfrm>
              <a:off x="4987925" y="1260000"/>
              <a:ext cx="288000" cy="286911"/>
            </a:xfrm>
            <a:prstGeom prst="rect">
              <a:avLst/>
            </a:prstGeom>
            <a:noFill/>
            <a:ln>
              <a:noFill/>
            </a:ln>
          </p:spPr>
        </p:pic>
        <p:pic>
          <p:nvPicPr>
            <p:cNvPr id="62" name="Google Shape;62;p13">
              <a:hlinkClick r:id="rId11"/>
            </p:cNvPr>
            <p:cNvPicPr preferRelativeResize="0"/>
            <p:nvPr/>
          </p:nvPicPr>
          <p:blipFill>
            <a:blip r:embed="rId12">
              <a:alphaModFix/>
            </a:blip>
            <a:stretch>
              <a:fillRect/>
            </a:stretch>
          </p:blipFill>
          <p:spPr>
            <a:xfrm>
              <a:off x="5339675" y="1260000"/>
              <a:ext cx="288000" cy="286911"/>
            </a:xfrm>
            <a:prstGeom prst="rect">
              <a:avLst/>
            </a:prstGeom>
            <a:noFill/>
            <a:ln>
              <a:noFill/>
            </a:ln>
          </p:spPr>
        </p:pic>
        <p:pic>
          <p:nvPicPr>
            <p:cNvPr id="63" name="Google Shape;63;p13">
              <a:hlinkClick r:id="rId13"/>
            </p:cNvPr>
            <p:cNvPicPr preferRelativeResize="0"/>
            <p:nvPr/>
          </p:nvPicPr>
          <p:blipFill>
            <a:blip r:embed="rId14">
              <a:alphaModFix/>
            </a:blip>
            <a:stretch>
              <a:fillRect/>
            </a:stretch>
          </p:blipFill>
          <p:spPr>
            <a:xfrm>
              <a:off x="5691425" y="1260000"/>
              <a:ext cx="288000" cy="286911"/>
            </a:xfrm>
            <a:prstGeom prst="rect">
              <a:avLst/>
            </a:prstGeom>
            <a:noFill/>
            <a:ln>
              <a:noFill/>
            </a:ln>
          </p:spPr>
        </p:pic>
        <p:pic>
          <p:nvPicPr>
            <p:cNvPr id="64" name="Google Shape;64;p13">
              <a:hlinkClick r:id="rId15"/>
            </p:cNvPr>
            <p:cNvPicPr preferRelativeResize="0"/>
            <p:nvPr/>
          </p:nvPicPr>
          <p:blipFill>
            <a:blip r:embed="rId16">
              <a:alphaModFix/>
            </a:blip>
            <a:stretch>
              <a:fillRect/>
            </a:stretch>
          </p:blipFill>
          <p:spPr>
            <a:xfrm>
              <a:off x="6043175" y="1260000"/>
              <a:ext cx="288000" cy="28691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nvSpPr>
        <p:spPr>
          <a:xfrm>
            <a:off x="422500" y="409525"/>
            <a:ext cx="39465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Scallop Decorations</a:t>
            </a:r>
            <a:endParaRPr sz="4800">
              <a:solidFill>
                <a:schemeClr val="lt2"/>
              </a:solidFill>
              <a:latin typeface="Poppins SemiBold"/>
              <a:ea typeface="Poppins SemiBold"/>
              <a:cs typeface="Poppins SemiBold"/>
              <a:sym typeface="Poppins SemiBold"/>
            </a:endParaRPr>
          </a:p>
        </p:txBody>
      </p:sp>
      <p:sp>
        <p:nvSpPr>
          <p:cNvPr id="204" name="Google Shape;204;p22"/>
          <p:cNvSpPr txBox="1"/>
          <p:nvPr/>
        </p:nvSpPr>
        <p:spPr>
          <a:xfrm>
            <a:off x="270100" y="257125"/>
            <a:ext cx="39465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Scallop Decorations</a:t>
            </a:r>
            <a:endParaRPr sz="4800">
              <a:solidFill>
                <a:srgbClr val="1971A2"/>
              </a:solidFill>
              <a:latin typeface="Poppins SemiBold"/>
              <a:ea typeface="Poppins SemiBold"/>
              <a:cs typeface="Poppins SemiBold"/>
              <a:sym typeface="Poppins SemiBold"/>
            </a:endParaRPr>
          </a:p>
        </p:txBody>
      </p:sp>
      <p:sp>
        <p:nvSpPr>
          <p:cNvPr id="205" name="Google Shape;205;p22"/>
          <p:cNvSpPr txBox="1"/>
          <p:nvPr/>
        </p:nvSpPr>
        <p:spPr>
          <a:xfrm>
            <a:off x="270900" y="2074200"/>
            <a:ext cx="84498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In Scallop, if you have some tokens or NFTs </a:t>
            </a:r>
            <a:r>
              <a:rPr lang="zh-TW">
                <a:solidFill>
                  <a:srgbClr val="1971A2"/>
                </a:solidFill>
                <a:latin typeface="Poppins Medium"/>
                <a:ea typeface="Poppins Medium"/>
                <a:cs typeface="Poppins Medium"/>
                <a:sym typeface="Poppins Medium"/>
              </a:rPr>
              <a:t>which we listed </a:t>
            </a:r>
            <a:r>
              <a:rPr lang="zh-TW">
                <a:solidFill>
                  <a:srgbClr val="1971A2"/>
                </a:solidFill>
                <a:latin typeface="Poppins Medium"/>
                <a:ea typeface="Poppins Medium"/>
                <a:cs typeface="Poppins Medium"/>
                <a:sym typeface="Poppins Medium"/>
              </a:rPr>
              <a:t>in your address, you can show it in Scallop tank to make your tank more beautiful and colorful, which means you can call Scallop </a:t>
            </a:r>
            <a:r>
              <a:rPr b="1" lang="zh-TW">
                <a:solidFill>
                  <a:srgbClr val="1971A2"/>
                </a:solidFill>
                <a:latin typeface="Poppins"/>
                <a:ea typeface="Poppins"/>
                <a:cs typeface="Poppins"/>
                <a:sym typeface="Poppins"/>
              </a:rPr>
              <a:t>a small NFTs ecosystem</a:t>
            </a:r>
            <a:r>
              <a:rPr lang="zh-TW">
                <a:solidFill>
                  <a:srgbClr val="1971A2"/>
                </a:solidFill>
                <a:latin typeface="Poppins Medium"/>
                <a:ea typeface="Poppins Medium"/>
                <a:cs typeface="Poppins Medium"/>
                <a:sym typeface="Poppins Medium"/>
              </a:rPr>
              <a:t>.</a:t>
            </a:r>
            <a:endParaRPr>
              <a:solidFill>
                <a:srgbClr val="1971A2"/>
              </a:solidFill>
              <a:latin typeface="Poppins Medium"/>
              <a:ea typeface="Poppins Medium"/>
              <a:cs typeface="Poppins Medium"/>
              <a:sym typeface="Poppins Medium"/>
            </a:endParaRPr>
          </a:p>
        </p:txBody>
      </p:sp>
      <p:pic>
        <p:nvPicPr>
          <p:cNvPr id="206" name="Google Shape;206;p22"/>
          <p:cNvPicPr preferRelativeResize="0"/>
          <p:nvPr/>
        </p:nvPicPr>
        <p:blipFill>
          <a:blip r:embed="rId3">
            <a:alphaModFix/>
          </a:blip>
          <a:stretch>
            <a:fillRect/>
          </a:stretch>
        </p:blipFill>
        <p:spPr>
          <a:xfrm>
            <a:off x="2772725" y="3155025"/>
            <a:ext cx="5986002" cy="1996300"/>
          </a:xfrm>
          <a:prstGeom prst="rect">
            <a:avLst/>
          </a:prstGeom>
          <a:noFill/>
          <a:ln>
            <a:noFill/>
          </a:ln>
        </p:spPr>
      </p:pic>
      <p:sp>
        <p:nvSpPr>
          <p:cNvPr id="207" name="Google Shape;207;p22"/>
          <p:cNvSpPr txBox="1"/>
          <p:nvPr/>
        </p:nvSpPr>
        <p:spPr>
          <a:xfrm>
            <a:off x="270900" y="5336350"/>
            <a:ext cx="68508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We will not only list tokens minted by us, we would also like to list tokens by other projects like Orca Collectibles by Orca.</a:t>
            </a:r>
            <a:endParaRPr>
              <a:solidFill>
                <a:srgbClr val="1971A2"/>
              </a:solidFill>
              <a:latin typeface="Poppins Medium"/>
              <a:ea typeface="Poppins Medium"/>
              <a:cs typeface="Poppins Medium"/>
              <a:sym typeface="Poppins Medium"/>
            </a:endParaRPr>
          </a:p>
        </p:txBody>
      </p:sp>
      <p:pic>
        <p:nvPicPr>
          <p:cNvPr id="208" name="Google Shape;208;p22"/>
          <p:cNvPicPr preferRelativeResize="0"/>
          <p:nvPr/>
        </p:nvPicPr>
        <p:blipFill>
          <a:blip r:embed="rId4">
            <a:alphaModFix/>
          </a:blip>
          <a:stretch>
            <a:fillRect/>
          </a:stretch>
        </p:blipFill>
        <p:spPr>
          <a:xfrm>
            <a:off x="385275" y="4138950"/>
            <a:ext cx="1012370" cy="1012375"/>
          </a:xfrm>
          <a:prstGeom prst="rect">
            <a:avLst/>
          </a:prstGeom>
          <a:noFill/>
          <a:ln>
            <a:noFill/>
          </a:ln>
        </p:spPr>
      </p:pic>
      <p:pic>
        <p:nvPicPr>
          <p:cNvPr id="209" name="Google Shape;209;p22"/>
          <p:cNvPicPr preferRelativeResize="0"/>
          <p:nvPr/>
        </p:nvPicPr>
        <p:blipFill>
          <a:blip r:embed="rId5">
            <a:alphaModFix/>
          </a:blip>
          <a:stretch>
            <a:fillRect/>
          </a:stretch>
        </p:blipFill>
        <p:spPr>
          <a:xfrm>
            <a:off x="1581517" y="4138950"/>
            <a:ext cx="1007334" cy="1012375"/>
          </a:xfrm>
          <a:prstGeom prst="rect">
            <a:avLst/>
          </a:prstGeom>
          <a:noFill/>
          <a:ln>
            <a:noFill/>
          </a:ln>
        </p:spPr>
      </p:pic>
      <p:pic>
        <p:nvPicPr>
          <p:cNvPr id="210" name="Google Shape;210;p22"/>
          <p:cNvPicPr preferRelativeResize="0"/>
          <p:nvPr/>
        </p:nvPicPr>
        <p:blipFill>
          <a:blip r:embed="rId6">
            <a:alphaModFix/>
          </a:blip>
          <a:stretch>
            <a:fillRect/>
          </a:stretch>
        </p:blipFill>
        <p:spPr>
          <a:xfrm>
            <a:off x="6461000" y="5747176"/>
            <a:ext cx="660825" cy="660825"/>
          </a:xfrm>
          <a:prstGeom prst="rect">
            <a:avLst/>
          </a:prstGeom>
          <a:noFill/>
          <a:ln>
            <a:noFill/>
          </a:ln>
        </p:spPr>
      </p:pic>
      <p:pic>
        <p:nvPicPr>
          <p:cNvPr id="211" name="Google Shape;211;p22"/>
          <p:cNvPicPr preferRelativeResize="0"/>
          <p:nvPr/>
        </p:nvPicPr>
        <p:blipFill>
          <a:blip r:embed="rId7">
            <a:alphaModFix/>
          </a:blip>
          <a:stretch>
            <a:fillRect/>
          </a:stretch>
        </p:blipFill>
        <p:spPr>
          <a:xfrm>
            <a:off x="7279450" y="5747177"/>
            <a:ext cx="660825" cy="660825"/>
          </a:xfrm>
          <a:prstGeom prst="rect">
            <a:avLst/>
          </a:prstGeom>
          <a:noFill/>
          <a:ln>
            <a:noFill/>
          </a:ln>
        </p:spPr>
      </p:pic>
      <p:pic>
        <p:nvPicPr>
          <p:cNvPr id="212" name="Google Shape;212;p22"/>
          <p:cNvPicPr preferRelativeResize="0"/>
          <p:nvPr/>
        </p:nvPicPr>
        <p:blipFill>
          <a:blip r:embed="rId8">
            <a:alphaModFix/>
          </a:blip>
          <a:stretch>
            <a:fillRect/>
          </a:stretch>
        </p:blipFill>
        <p:spPr>
          <a:xfrm>
            <a:off x="8097900" y="5747177"/>
            <a:ext cx="660825" cy="66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nvSpPr>
        <p:spPr>
          <a:xfrm>
            <a:off x="422500" y="409525"/>
            <a:ext cx="39465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Scallop Decorations</a:t>
            </a:r>
            <a:endParaRPr sz="4800">
              <a:solidFill>
                <a:schemeClr val="lt2"/>
              </a:solidFill>
              <a:latin typeface="Poppins SemiBold"/>
              <a:ea typeface="Poppins SemiBold"/>
              <a:cs typeface="Poppins SemiBold"/>
              <a:sym typeface="Poppins SemiBold"/>
            </a:endParaRPr>
          </a:p>
        </p:txBody>
      </p:sp>
      <p:sp>
        <p:nvSpPr>
          <p:cNvPr id="218" name="Google Shape;218;p23"/>
          <p:cNvSpPr txBox="1"/>
          <p:nvPr/>
        </p:nvSpPr>
        <p:spPr>
          <a:xfrm>
            <a:off x="270100" y="257125"/>
            <a:ext cx="39465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Scallop Decorations</a:t>
            </a:r>
            <a:endParaRPr sz="4800">
              <a:solidFill>
                <a:srgbClr val="1971A2"/>
              </a:solidFill>
              <a:latin typeface="Poppins SemiBold"/>
              <a:ea typeface="Poppins SemiBold"/>
              <a:cs typeface="Poppins SemiBold"/>
              <a:sym typeface="Poppins SemiBold"/>
            </a:endParaRPr>
          </a:p>
        </p:txBody>
      </p:sp>
      <p:sp>
        <p:nvSpPr>
          <p:cNvPr id="219" name="Google Shape;219;p23"/>
          <p:cNvSpPr/>
          <p:nvPr/>
        </p:nvSpPr>
        <p:spPr>
          <a:xfrm>
            <a:off x="385275" y="2249200"/>
            <a:ext cx="2538300" cy="1986900"/>
          </a:xfrm>
          <a:prstGeom prst="roundRect">
            <a:avLst>
              <a:gd fmla="val 16667"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3302725" y="2249200"/>
            <a:ext cx="2538300" cy="1986900"/>
          </a:xfrm>
          <a:prstGeom prst="roundRect">
            <a:avLst>
              <a:gd fmla="val 16667"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3302725" y="4413475"/>
            <a:ext cx="2538300" cy="1986900"/>
          </a:xfrm>
          <a:prstGeom prst="roundRect">
            <a:avLst>
              <a:gd fmla="val 16667"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6220200" y="4413475"/>
            <a:ext cx="2538300" cy="1986900"/>
          </a:xfrm>
          <a:prstGeom prst="roundRect">
            <a:avLst>
              <a:gd fmla="val 16667"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nvSpPr>
        <p:spPr>
          <a:xfrm>
            <a:off x="468825" y="2546950"/>
            <a:ext cx="2371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latin typeface="Poppins Medium"/>
                <a:ea typeface="Poppins Medium"/>
                <a:cs typeface="Poppins Medium"/>
                <a:sym typeface="Poppins Medium"/>
              </a:rPr>
              <a:t>Some kinds of Scallop Decorations are unlimited , but we won't mint it without any announcement.</a:t>
            </a:r>
            <a:endParaRPr>
              <a:solidFill>
                <a:schemeClr val="lt1"/>
              </a:solidFill>
              <a:latin typeface="Poppins Medium"/>
              <a:ea typeface="Poppins Medium"/>
              <a:cs typeface="Poppins Medium"/>
              <a:sym typeface="Poppins Medium"/>
            </a:endParaRPr>
          </a:p>
        </p:txBody>
      </p:sp>
      <p:sp>
        <p:nvSpPr>
          <p:cNvPr id="224" name="Google Shape;224;p23"/>
          <p:cNvSpPr txBox="1"/>
          <p:nvPr/>
        </p:nvSpPr>
        <p:spPr>
          <a:xfrm>
            <a:off x="3386300" y="2546950"/>
            <a:ext cx="2371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latin typeface="Poppins Medium"/>
                <a:ea typeface="Poppins Medium"/>
                <a:cs typeface="Poppins Medium"/>
                <a:sym typeface="Poppins Medium"/>
              </a:rPr>
              <a:t>Holding some kinds of Scallop Decorations might let you get more extra tokens in some events.</a:t>
            </a:r>
            <a:endParaRPr>
              <a:solidFill>
                <a:schemeClr val="lt1"/>
              </a:solidFill>
              <a:latin typeface="Poppins Medium"/>
              <a:ea typeface="Poppins Medium"/>
              <a:cs typeface="Poppins Medium"/>
              <a:sym typeface="Poppins Medium"/>
            </a:endParaRPr>
          </a:p>
        </p:txBody>
      </p:sp>
      <p:sp>
        <p:nvSpPr>
          <p:cNvPr id="225" name="Google Shape;225;p23"/>
          <p:cNvSpPr txBox="1"/>
          <p:nvPr/>
        </p:nvSpPr>
        <p:spPr>
          <a:xfrm>
            <a:off x="3386275" y="4959025"/>
            <a:ext cx="2371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latin typeface="Poppins Medium"/>
                <a:ea typeface="Poppins Medium"/>
                <a:cs typeface="Poppins Medium"/>
                <a:sym typeface="Poppins Medium"/>
              </a:rPr>
              <a:t>We will show more &amp; more tokens in Scallop tank in the future!</a:t>
            </a:r>
            <a:endParaRPr>
              <a:solidFill>
                <a:schemeClr val="lt1"/>
              </a:solidFill>
              <a:latin typeface="Poppins Medium"/>
              <a:ea typeface="Poppins Medium"/>
              <a:cs typeface="Poppins Medium"/>
              <a:sym typeface="Poppins Medium"/>
            </a:endParaRPr>
          </a:p>
        </p:txBody>
      </p:sp>
      <p:sp>
        <p:nvSpPr>
          <p:cNvPr id="226" name="Google Shape;226;p23"/>
          <p:cNvSpPr txBox="1"/>
          <p:nvPr/>
        </p:nvSpPr>
        <p:spPr>
          <a:xfrm>
            <a:off x="6303750" y="4835125"/>
            <a:ext cx="2371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latin typeface="Poppins Medium"/>
                <a:ea typeface="Poppins Medium"/>
                <a:cs typeface="Poppins Medium"/>
                <a:sym typeface="Poppins Medium"/>
              </a:rPr>
              <a:t>There will be a Scallop Decorations market and a Decorations illustrated book.</a:t>
            </a:r>
            <a:endParaRPr>
              <a:solidFill>
                <a:schemeClr val="lt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nvSpPr>
        <p:spPr>
          <a:xfrm>
            <a:off x="409300" y="1285925"/>
            <a:ext cx="6180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2"/>
                </a:solidFill>
                <a:latin typeface="Poppins SemiBold"/>
                <a:ea typeface="Poppins SemiBold"/>
                <a:cs typeface="Poppins SemiBold"/>
                <a:sym typeface="Poppins SemiBold"/>
              </a:rPr>
              <a:t>First Scallop Decorations and the most common Scallop Decorations in every Scallop Tanks!</a:t>
            </a:r>
            <a:endParaRPr sz="1800">
              <a:solidFill>
                <a:schemeClr val="lt2"/>
              </a:solidFill>
              <a:latin typeface="Poppins SemiBold"/>
              <a:ea typeface="Poppins SemiBold"/>
              <a:cs typeface="Poppins SemiBold"/>
              <a:sym typeface="Poppins SemiBold"/>
            </a:endParaRPr>
          </a:p>
        </p:txBody>
      </p:sp>
      <p:sp>
        <p:nvSpPr>
          <p:cNvPr id="232" name="Google Shape;232;p24"/>
          <p:cNvSpPr txBox="1"/>
          <p:nvPr/>
        </p:nvSpPr>
        <p:spPr>
          <a:xfrm>
            <a:off x="422500" y="409525"/>
            <a:ext cx="3126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Seaweed</a:t>
            </a:r>
            <a:endParaRPr sz="4800">
              <a:solidFill>
                <a:schemeClr val="lt2"/>
              </a:solidFill>
              <a:latin typeface="Poppins SemiBold"/>
              <a:ea typeface="Poppins SemiBold"/>
              <a:cs typeface="Poppins SemiBold"/>
              <a:sym typeface="Poppins SemiBold"/>
            </a:endParaRPr>
          </a:p>
        </p:txBody>
      </p:sp>
      <p:sp>
        <p:nvSpPr>
          <p:cNvPr id="233" name="Google Shape;233;p24"/>
          <p:cNvSpPr txBox="1"/>
          <p:nvPr/>
        </p:nvSpPr>
        <p:spPr>
          <a:xfrm>
            <a:off x="270100" y="257125"/>
            <a:ext cx="3126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Seaweed</a:t>
            </a:r>
            <a:endParaRPr sz="4800">
              <a:solidFill>
                <a:srgbClr val="1971A2"/>
              </a:solidFill>
              <a:latin typeface="Poppins SemiBold"/>
              <a:ea typeface="Poppins SemiBold"/>
              <a:cs typeface="Poppins SemiBold"/>
              <a:sym typeface="Poppins SemiBold"/>
            </a:endParaRPr>
          </a:p>
        </p:txBody>
      </p:sp>
      <p:sp>
        <p:nvSpPr>
          <p:cNvPr id="234" name="Google Shape;234;p24"/>
          <p:cNvSpPr txBox="1"/>
          <p:nvPr/>
        </p:nvSpPr>
        <p:spPr>
          <a:xfrm>
            <a:off x="333100" y="2150400"/>
            <a:ext cx="5701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Address : SeawdHf3NHG6gxCrezQxr5oJAHTLJd6JsQxxd144yaz</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Symbol : Seaweed</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Name : Scallop Seaweed Decorations</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Decimals : 0</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Supply : 338 (Unlimited)</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Rarity : ★✰✰✰✰</a:t>
            </a:r>
            <a:endParaRPr>
              <a:solidFill>
                <a:srgbClr val="1971A2"/>
              </a:solidFill>
              <a:latin typeface="Poppins Medium"/>
              <a:ea typeface="Poppins Medium"/>
              <a:cs typeface="Poppins Medium"/>
              <a:sym typeface="Poppins Medium"/>
            </a:endParaRPr>
          </a:p>
        </p:txBody>
      </p:sp>
      <p:pic>
        <p:nvPicPr>
          <p:cNvPr id="235" name="Google Shape;235;p24"/>
          <p:cNvPicPr preferRelativeResize="0"/>
          <p:nvPr/>
        </p:nvPicPr>
        <p:blipFill>
          <a:blip r:embed="rId3">
            <a:alphaModFix/>
          </a:blip>
          <a:stretch>
            <a:fillRect/>
          </a:stretch>
        </p:blipFill>
        <p:spPr>
          <a:xfrm>
            <a:off x="3057225" y="3531636"/>
            <a:ext cx="5701499" cy="2850738"/>
          </a:xfrm>
          <a:prstGeom prst="rect">
            <a:avLst/>
          </a:prstGeom>
          <a:noFill/>
          <a:ln>
            <a:noFill/>
          </a:ln>
        </p:spPr>
      </p:pic>
      <p:sp>
        <p:nvSpPr>
          <p:cNvPr id="236" name="Google Shape;236;p24"/>
          <p:cNvSpPr txBox="1"/>
          <p:nvPr/>
        </p:nvSpPr>
        <p:spPr>
          <a:xfrm>
            <a:off x="333100" y="1209725"/>
            <a:ext cx="6180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First Scallop Decorations and the most common Scallop Decorations in every Scallop Tanks!</a:t>
            </a:r>
            <a:endParaRPr sz="1800">
              <a:latin typeface="Poppins SemiBold"/>
              <a:ea typeface="Poppins SemiBold"/>
              <a:cs typeface="Poppins SemiBold"/>
              <a:sym typeface="Poppi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nvSpPr>
        <p:spPr>
          <a:xfrm>
            <a:off x="409300" y="1285925"/>
            <a:ext cx="8116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2"/>
                </a:solidFill>
                <a:latin typeface="Poppins SemiBold"/>
                <a:ea typeface="Poppins SemiBold"/>
                <a:cs typeface="Poppins SemiBold"/>
                <a:sym typeface="Poppins SemiBold"/>
              </a:rPr>
              <a:t>The first limited Scallop Decorations. Users who have a Scallop Fossil means they are an OG Scalloper and are our early supporters.</a:t>
            </a:r>
            <a:endParaRPr sz="1800">
              <a:solidFill>
                <a:schemeClr val="lt2"/>
              </a:solidFill>
              <a:latin typeface="Poppins SemiBold"/>
              <a:ea typeface="Poppins SemiBold"/>
              <a:cs typeface="Poppins SemiBold"/>
              <a:sym typeface="Poppins SemiBold"/>
            </a:endParaRPr>
          </a:p>
        </p:txBody>
      </p:sp>
      <p:sp>
        <p:nvSpPr>
          <p:cNvPr id="242" name="Google Shape;242;p25"/>
          <p:cNvSpPr txBox="1"/>
          <p:nvPr/>
        </p:nvSpPr>
        <p:spPr>
          <a:xfrm>
            <a:off x="422500" y="409525"/>
            <a:ext cx="4405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Scallop Fossil</a:t>
            </a:r>
            <a:endParaRPr sz="4800">
              <a:solidFill>
                <a:schemeClr val="lt2"/>
              </a:solidFill>
              <a:latin typeface="Poppins SemiBold"/>
              <a:ea typeface="Poppins SemiBold"/>
              <a:cs typeface="Poppins SemiBold"/>
              <a:sym typeface="Poppins SemiBold"/>
            </a:endParaRPr>
          </a:p>
        </p:txBody>
      </p:sp>
      <p:sp>
        <p:nvSpPr>
          <p:cNvPr id="243" name="Google Shape;243;p25"/>
          <p:cNvSpPr txBox="1"/>
          <p:nvPr/>
        </p:nvSpPr>
        <p:spPr>
          <a:xfrm>
            <a:off x="270100" y="257125"/>
            <a:ext cx="4405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Scallop Fossil</a:t>
            </a:r>
            <a:endParaRPr sz="4800">
              <a:solidFill>
                <a:srgbClr val="1971A2"/>
              </a:solidFill>
              <a:latin typeface="Poppins SemiBold"/>
              <a:ea typeface="Poppins SemiBold"/>
              <a:cs typeface="Poppins SemiBold"/>
              <a:sym typeface="Poppins SemiBold"/>
            </a:endParaRPr>
          </a:p>
        </p:txBody>
      </p:sp>
      <p:sp>
        <p:nvSpPr>
          <p:cNvPr id="244" name="Google Shape;244;p25"/>
          <p:cNvSpPr txBox="1"/>
          <p:nvPr/>
        </p:nvSpPr>
        <p:spPr>
          <a:xfrm>
            <a:off x="333100" y="1209725"/>
            <a:ext cx="8116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The first limited Scallop Decorations. Users who have a Scallop Fossil means they are an OG Scalloper and are our early supporters.</a:t>
            </a:r>
            <a:endParaRPr sz="1800">
              <a:solidFill>
                <a:srgbClr val="1971A2"/>
              </a:solidFill>
              <a:latin typeface="Poppins SemiBold"/>
              <a:ea typeface="Poppins SemiBold"/>
              <a:cs typeface="Poppins SemiBold"/>
              <a:sym typeface="Poppins SemiBold"/>
            </a:endParaRPr>
          </a:p>
        </p:txBody>
      </p:sp>
      <p:sp>
        <p:nvSpPr>
          <p:cNvPr id="245" name="Google Shape;245;p25"/>
          <p:cNvSpPr txBox="1"/>
          <p:nvPr/>
        </p:nvSpPr>
        <p:spPr>
          <a:xfrm>
            <a:off x="347100" y="2150400"/>
            <a:ext cx="84498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Address :FossiLkXJZ1rePN8jWBqHDZZ3F7ET8p1dRGhYKHbQcZR</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Market id :NF5PoXovc9wpWMPMrGeCQSmJRAEEUFCR3UZGVHTonf9</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Symbol : Fossil</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Name : Scallop Fossil Decorations</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Decimals : 0</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Supply : 400 (Limited)</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Rarity : ★★★★★</a:t>
            </a:r>
            <a:endParaRPr sz="1600">
              <a:solidFill>
                <a:srgbClr val="1971A2"/>
              </a:solidFill>
              <a:latin typeface="Poppins Medium"/>
              <a:ea typeface="Poppins Medium"/>
              <a:cs typeface="Poppins Medium"/>
              <a:sym typeface="Poppins Medium"/>
            </a:endParaRPr>
          </a:p>
        </p:txBody>
      </p:sp>
      <p:pic>
        <p:nvPicPr>
          <p:cNvPr id="246" name="Google Shape;246;p25"/>
          <p:cNvPicPr preferRelativeResize="0"/>
          <p:nvPr/>
        </p:nvPicPr>
        <p:blipFill>
          <a:blip r:embed="rId3">
            <a:alphaModFix/>
          </a:blip>
          <a:stretch>
            <a:fillRect/>
          </a:stretch>
        </p:blipFill>
        <p:spPr>
          <a:xfrm>
            <a:off x="3057225" y="3557288"/>
            <a:ext cx="5701499" cy="2850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nvSpPr>
        <p:spPr>
          <a:xfrm>
            <a:off x="372600" y="2250000"/>
            <a:ext cx="83988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a:solidFill>
                <a:srgbClr val="1971A2"/>
              </a:solidFill>
              <a:latin typeface="Poppins Medium"/>
              <a:ea typeface="Poppins Medium"/>
              <a:cs typeface="Poppins Medium"/>
              <a:sym typeface="Poppins Medium"/>
            </a:endParaRPr>
          </a:p>
        </p:txBody>
      </p:sp>
      <p:pic>
        <p:nvPicPr>
          <p:cNvPr id="252" name="Google Shape;252;p26"/>
          <p:cNvPicPr preferRelativeResize="0"/>
          <p:nvPr/>
        </p:nvPicPr>
        <p:blipFill rotWithShape="1">
          <a:blip r:embed="rId3">
            <a:alphaModFix/>
          </a:blip>
          <a:srcRect b="22672" l="11739" r="10360" t="30915"/>
          <a:stretch/>
        </p:blipFill>
        <p:spPr>
          <a:xfrm>
            <a:off x="9309025" y="2431611"/>
            <a:ext cx="3751301" cy="1460176"/>
          </a:xfrm>
          <a:prstGeom prst="rect">
            <a:avLst/>
          </a:prstGeom>
          <a:noFill/>
          <a:ln>
            <a:noFill/>
          </a:ln>
        </p:spPr>
      </p:pic>
      <p:sp>
        <p:nvSpPr>
          <p:cNvPr id="253" name="Google Shape;253;p26"/>
          <p:cNvSpPr txBox="1"/>
          <p:nvPr/>
        </p:nvSpPr>
        <p:spPr>
          <a:xfrm>
            <a:off x="422500" y="409525"/>
            <a:ext cx="6189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Scallop </a:t>
            </a:r>
            <a:endParaRPr sz="4800">
              <a:solidFill>
                <a:schemeClr val="lt2"/>
              </a:solidFill>
              <a:latin typeface="Poppins SemiBold"/>
              <a:ea typeface="Poppins SemiBold"/>
              <a:cs typeface="Poppins SemiBold"/>
              <a:sym typeface="Poppins SemiBold"/>
            </a:endParaRPr>
          </a:p>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NFTs Decorations</a:t>
            </a:r>
            <a:endParaRPr sz="4800">
              <a:solidFill>
                <a:schemeClr val="lt2"/>
              </a:solidFill>
              <a:latin typeface="Poppins SemiBold"/>
              <a:ea typeface="Poppins SemiBold"/>
              <a:cs typeface="Poppins SemiBold"/>
              <a:sym typeface="Poppins SemiBold"/>
            </a:endParaRPr>
          </a:p>
        </p:txBody>
      </p:sp>
      <p:sp>
        <p:nvSpPr>
          <p:cNvPr id="254" name="Google Shape;254;p26"/>
          <p:cNvSpPr txBox="1"/>
          <p:nvPr/>
        </p:nvSpPr>
        <p:spPr>
          <a:xfrm>
            <a:off x="270100" y="257125"/>
            <a:ext cx="67191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Scallop </a:t>
            </a:r>
            <a:endParaRPr sz="4800">
              <a:solidFill>
                <a:srgbClr val="1971A2"/>
              </a:solidFill>
              <a:latin typeface="Poppins SemiBold"/>
              <a:ea typeface="Poppins SemiBold"/>
              <a:cs typeface="Poppins SemiBold"/>
              <a:sym typeface="Poppins SemiBold"/>
            </a:endParaRPr>
          </a:p>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NFTs Decorations</a:t>
            </a:r>
            <a:endParaRPr sz="4800">
              <a:solidFill>
                <a:srgbClr val="1971A2"/>
              </a:solidFill>
              <a:latin typeface="Poppins SemiBold"/>
              <a:ea typeface="Poppins SemiBold"/>
              <a:cs typeface="Poppins SemiBold"/>
              <a:sym typeface="Poppins SemiBold"/>
            </a:endParaRPr>
          </a:p>
        </p:txBody>
      </p:sp>
      <p:pic>
        <p:nvPicPr>
          <p:cNvPr id="255" name="Google Shape;255;p26"/>
          <p:cNvPicPr preferRelativeResize="0"/>
          <p:nvPr/>
        </p:nvPicPr>
        <p:blipFill>
          <a:blip r:embed="rId4">
            <a:alphaModFix/>
          </a:blip>
          <a:stretch>
            <a:fillRect/>
          </a:stretch>
        </p:blipFill>
        <p:spPr>
          <a:xfrm>
            <a:off x="6915309" y="637950"/>
            <a:ext cx="900625" cy="900625"/>
          </a:xfrm>
          <a:prstGeom prst="rect">
            <a:avLst/>
          </a:prstGeom>
          <a:noFill/>
          <a:ln>
            <a:noFill/>
          </a:ln>
        </p:spPr>
      </p:pic>
      <p:pic>
        <p:nvPicPr>
          <p:cNvPr id="256" name="Google Shape;256;p26"/>
          <p:cNvPicPr preferRelativeResize="0"/>
          <p:nvPr/>
        </p:nvPicPr>
        <p:blipFill>
          <a:blip r:embed="rId5">
            <a:alphaModFix/>
          </a:blip>
          <a:stretch>
            <a:fillRect/>
          </a:stretch>
        </p:blipFill>
        <p:spPr>
          <a:xfrm>
            <a:off x="1208888" y="2250001"/>
            <a:ext cx="6726232" cy="4455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nvSpPr>
        <p:spPr>
          <a:xfrm>
            <a:off x="422500" y="409525"/>
            <a:ext cx="65235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Decorations Eggs (Gashapon system)</a:t>
            </a:r>
            <a:endParaRPr sz="4800">
              <a:solidFill>
                <a:schemeClr val="lt2"/>
              </a:solidFill>
              <a:latin typeface="Poppins SemiBold"/>
              <a:ea typeface="Poppins SemiBold"/>
              <a:cs typeface="Poppins SemiBold"/>
              <a:sym typeface="Poppins SemiBold"/>
            </a:endParaRPr>
          </a:p>
        </p:txBody>
      </p:sp>
      <p:sp>
        <p:nvSpPr>
          <p:cNvPr id="262" name="Google Shape;262;p27"/>
          <p:cNvSpPr txBox="1"/>
          <p:nvPr/>
        </p:nvSpPr>
        <p:spPr>
          <a:xfrm>
            <a:off x="270100" y="257125"/>
            <a:ext cx="66054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Decorations Eggs (Gashapon system)</a:t>
            </a:r>
            <a:endParaRPr sz="4800">
              <a:solidFill>
                <a:srgbClr val="1971A2"/>
              </a:solidFill>
              <a:latin typeface="Poppins SemiBold"/>
              <a:ea typeface="Poppins SemiBold"/>
              <a:cs typeface="Poppins SemiBold"/>
              <a:sym typeface="Poppin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cxnSp>
        <p:nvCxnSpPr>
          <p:cNvPr id="267" name="Google Shape;267;p28"/>
          <p:cNvCxnSpPr/>
          <p:nvPr/>
        </p:nvCxnSpPr>
        <p:spPr>
          <a:xfrm flipH="1">
            <a:off x="580250" y="4990988"/>
            <a:ext cx="7643400" cy="1884600"/>
          </a:xfrm>
          <a:prstGeom prst="bentConnector3">
            <a:avLst>
              <a:gd fmla="val 99999" name="adj1"/>
            </a:avLst>
          </a:prstGeom>
          <a:noFill/>
          <a:ln cap="flat" cmpd="sng" w="38100">
            <a:solidFill>
              <a:schemeClr val="dk2"/>
            </a:solidFill>
            <a:prstDash val="solid"/>
            <a:round/>
            <a:headEnd len="med" w="med" type="oval"/>
            <a:tailEnd len="med" w="med" type="none"/>
          </a:ln>
        </p:spPr>
      </p:cxnSp>
      <p:cxnSp>
        <p:nvCxnSpPr>
          <p:cNvPr id="268" name="Google Shape;268;p28"/>
          <p:cNvCxnSpPr/>
          <p:nvPr/>
        </p:nvCxnSpPr>
        <p:spPr>
          <a:xfrm>
            <a:off x="1107261" y="2616688"/>
            <a:ext cx="7034400" cy="2375700"/>
          </a:xfrm>
          <a:prstGeom prst="bentConnector3">
            <a:avLst>
              <a:gd fmla="val 99750" name="adj1"/>
            </a:avLst>
          </a:prstGeom>
          <a:noFill/>
          <a:ln cap="flat" cmpd="sng" w="38100">
            <a:solidFill>
              <a:schemeClr val="dk2"/>
            </a:solidFill>
            <a:prstDash val="solid"/>
            <a:round/>
            <a:headEnd len="med" w="med" type="oval"/>
            <a:tailEnd len="med" w="med" type="none"/>
          </a:ln>
        </p:spPr>
      </p:cxnSp>
      <p:sp>
        <p:nvSpPr>
          <p:cNvPr id="269" name="Google Shape;269;p28"/>
          <p:cNvSpPr txBox="1"/>
          <p:nvPr/>
        </p:nvSpPr>
        <p:spPr>
          <a:xfrm>
            <a:off x="422500" y="409525"/>
            <a:ext cx="3334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Road Map</a:t>
            </a:r>
            <a:endParaRPr sz="4800">
              <a:solidFill>
                <a:schemeClr val="lt2"/>
              </a:solidFill>
              <a:latin typeface="Poppins SemiBold"/>
              <a:ea typeface="Poppins SemiBold"/>
              <a:cs typeface="Poppins SemiBold"/>
              <a:sym typeface="Poppins SemiBold"/>
            </a:endParaRPr>
          </a:p>
        </p:txBody>
      </p:sp>
      <p:sp>
        <p:nvSpPr>
          <p:cNvPr id="270" name="Google Shape;270;p28"/>
          <p:cNvSpPr txBox="1"/>
          <p:nvPr/>
        </p:nvSpPr>
        <p:spPr>
          <a:xfrm>
            <a:off x="270100" y="257125"/>
            <a:ext cx="3334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Road Map</a:t>
            </a:r>
            <a:endParaRPr sz="4800">
              <a:solidFill>
                <a:srgbClr val="1971A2"/>
              </a:solidFill>
              <a:latin typeface="Poppins SemiBold"/>
              <a:ea typeface="Poppins SemiBold"/>
              <a:cs typeface="Poppins SemiBold"/>
              <a:sym typeface="Poppins SemiBold"/>
            </a:endParaRPr>
          </a:p>
        </p:txBody>
      </p:sp>
      <p:sp>
        <p:nvSpPr>
          <p:cNvPr id="271" name="Google Shape;271;p28"/>
          <p:cNvSpPr txBox="1"/>
          <p:nvPr/>
        </p:nvSpPr>
        <p:spPr>
          <a:xfrm>
            <a:off x="665474" y="2148225"/>
            <a:ext cx="97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600">
                <a:solidFill>
                  <a:srgbClr val="1971A2"/>
                </a:solidFill>
                <a:latin typeface="Poppins Medium"/>
                <a:ea typeface="Poppins Medium"/>
                <a:cs typeface="Poppins Medium"/>
                <a:sym typeface="Poppins Medium"/>
              </a:rPr>
              <a:t>Q2 2021</a:t>
            </a:r>
            <a:endParaRPr i="1" sz="1600">
              <a:solidFill>
                <a:srgbClr val="1971A2"/>
              </a:solidFill>
              <a:latin typeface="Poppins Medium"/>
              <a:ea typeface="Poppins Medium"/>
              <a:cs typeface="Poppins Medium"/>
              <a:sym typeface="Poppins Medium"/>
            </a:endParaRPr>
          </a:p>
        </p:txBody>
      </p:sp>
      <p:sp>
        <p:nvSpPr>
          <p:cNvPr id="272" name="Google Shape;272;p28"/>
          <p:cNvSpPr txBox="1"/>
          <p:nvPr/>
        </p:nvSpPr>
        <p:spPr>
          <a:xfrm>
            <a:off x="4494625" y="4986390"/>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First SCA airdrop</a:t>
            </a:r>
            <a:endParaRPr i="1">
              <a:solidFill>
                <a:srgbClr val="1971A2"/>
              </a:solidFill>
              <a:latin typeface="Poppins SemiBold"/>
              <a:ea typeface="Poppins SemiBold"/>
              <a:cs typeface="Poppins SemiBold"/>
              <a:sym typeface="Poppins SemiBold"/>
            </a:endParaRPr>
          </a:p>
        </p:txBody>
      </p:sp>
      <p:sp>
        <p:nvSpPr>
          <p:cNvPr id="273" name="Google Shape;273;p28"/>
          <p:cNvSpPr/>
          <p:nvPr/>
        </p:nvSpPr>
        <p:spPr>
          <a:xfrm rot="8100000">
            <a:off x="4714284" y="4142137"/>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4737857" y="4168011"/>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8"/>
          <p:cNvGrpSpPr/>
          <p:nvPr/>
        </p:nvGrpSpPr>
        <p:grpSpPr>
          <a:xfrm>
            <a:off x="6254025" y="3982467"/>
            <a:ext cx="1413000" cy="1619421"/>
            <a:chOff x="6254025" y="2999404"/>
            <a:chExt cx="1413000" cy="1619421"/>
          </a:xfrm>
        </p:grpSpPr>
        <p:grpSp>
          <p:nvGrpSpPr>
            <p:cNvPr id="276" name="Google Shape;276;p28"/>
            <p:cNvGrpSpPr/>
            <p:nvPr/>
          </p:nvGrpSpPr>
          <p:grpSpPr>
            <a:xfrm>
              <a:off x="6415963" y="2999404"/>
              <a:ext cx="1089600" cy="1089600"/>
              <a:chOff x="6415963" y="2999404"/>
              <a:chExt cx="1089600" cy="1089600"/>
            </a:xfrm>
          </p:grpSpPr>
          <p:sp>
            <p:nvSpPr>
              <p:cNvPr id="277" name="Google Shape;277;p28"/>
              <p:cNvSpPr/>
              <p:nvPr/>
            </p:nvSpPr>
            <p:spPr>
              <a:xfrm rot="8100000">
                <a:off x="6575532" y="3158972"/>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28"/>
              <p:cNvPicPr preferRelativeResize="0"/>
              <p:nvPr/>
            </p:nvPicPr>
            <p:blipFill rotWithShape="1">
              <a:blip r:embed="rId3">
                <a:alphaModFix/>
              </a:blip>
              <a:srcRect b="248" l="0" r="0" t="248"/>
              <a:stretch/>
            </p:blipFill>
            <p:spPr>
              <a:xfrm>
                <a:off x="6599093" y="3182666"/>
                <a:ext cx="723077" cy="723077"/>
              </a:xfrm>
              <a:prstGeom prst="rect">
                <a:avLst/>
              </a:prstGeom>
              <a:noFill/>
              <a:ln>
                <a:noFill/>
              </a:ln>
            </p:spPr>
          </p:pic>
        </p:grpSp>
        <p:sp>
          <p:nvSpPr>
            <p:cNvPr id="279" name="Google Shape;279;p28"/>
            <p:cNvSpPr txBox="1"/>
            <p:nvPr/>
          </p:nvSpPr>
          <p:spPr>
            <a:xfrm>
              <a:off x="6254025" y="4003225"/>
              <a:ext cx="141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Scallop Fossil Decorations</a:t>
              </a:r>
              <a:endParaRPr i="1">
                <a:solidFill>
                  <a:srgbClr val="1971A2"/>
                </a:solidFill>
                <a:latin typeface="Poppins SemiBold"/>
                <a:ea typeface="Poppins SemiBold"/>
                <a:cs typeface="Poppins SemiBold"/>
                <a:sym typeface="Poppins SemiBold"/>
              </a:endParaRPr>
            </a:p>
          </p:txBody>
        </p:sp>
      </p:grpSp>
      <p:sp>
        <p:nvSpPr>
          <p:cNvPr id="280" name="Google Shape;280;p28"/>
          <p:cNvSpPr/>
          <p:nvPr/>
        </p:nvSpPr>
        <p:spPr>
          <a:xfrm rot="8100000">
            <a:off x="1947505" y="1789822"/>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1971078" y="1815696"/>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8"/>
          <p:cNvPicPr preferRelativeResize="0"/>
          <p:nvPr/>
        </p:nvPicPr>
        <p:blipFill rotWithShape="1">
          <a:blip r:embed="rId4">
            <a:alphaModFix/>
          </a:blip>
          <a:srcRect b="0" l="0" r="0" t="0"/>
          <a:stretch/>
        </p:blipFill>
        <p:spPr>
          <a:xfrm>
            <a:off x="1971066" y="1813516"/>
            <a:ext cx="723077" cy="723077"/>
          </a:xfrm>
          <a:prstGeom prst="rect">
            <a:avLst/>
          </a:prstGeom>
          <a:noFill/>
          <a:ln>
            <a:noFill/>
          </a:ln>
        </p:spPr>
      </p:pic>
      <p:sp>
        <p:nvSpPr>
          <p:cNvPr id="283" name="Google Shape;283;p28"/>
          <p:cNvSpPr/>
          <p:nvPr/>
        </p:nvSpPr>
        <p:spPr>
          <a:xfrm rot="8100000">
            <a:off x="2852832" y="4142137"/>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2876405" y="4168011"/>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2453162" y="4986390"/>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Launch Scallop on test-net</a:t>
            </a:r>
            <a:endParaRPr i="1">
              <a:solidFill>
                <a:srgbClr val="1971A2"/>
              </a:solidFill>
              <a:latin typeface="Poppins SemiBold"/>
              <a:ea typeface="Poppins SemiBold"/>
              <a:cs typeface="Poppins SemiBold"/>
              <a:sym typeface="Poppins SemiBold"/>
            </a:endParaRPr>
          </a:p>
        </p:txBody>
      </p:sp>
      <p:sp>
        <p:nvSpPr>
          <p:cNvPr id="286" name="Google Shape;286;p28"/>
          <p:cNvSpPr txBox="1"/>
          <p:nvPr/>
        </p:nvSpPr>
        <p:spPr>
          <a:xfrm>
            <a:off x="1547836" y="2634075"/>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15th May. 2021</a:t>
            </a:r>
            <a:endParaRPr i="1">
              <a:solidFill>
                <a:srgbClr val="1971A2"/>
              </a:solidFill>
              <a:latin typeface="Poppins SemiBold"/>
              <a:ea typeface="Poppins SemiBold"/>
              <a:cs typeface="Poppins SemiBold"/>
              <a:sym typeface="Poppins SemiBold"/>
            </a:endParaRPr>
          </a:p>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Scallop Born</a:t>
            </a:r>
            <a:endParaRPr i="1">
              <a:solidFill>
                <a:srgbClr val="1971A2"/>
              </a:solidFill>
              <a:latin typeface="Poppins SemiBold"/>
              <a:ea typeface="Poppins SemiBold"/>
              <a:cs typeface="Poppins SemiBold"/>
              <a:sym typeface="Poppins SemiBold"/>
            </a:endParaRPr>
          </a:p>
        </p:txBody>
      </p:sp>
      <p:grpSp>
        <p:nvGrpSpPr>
          <p:cNvPr id="287" name="Google Shape;287;p28"/>
          <p:cNvGrpSpPr/>
          <p:nvPr/>
        </p:nvGrpSpPr>
        <p:grpSpPr>
          <a:xfrm>
            <a:off x="3952499" y="1630254"/>
            <a:ext cx="1209600" cy="1619421"/>
            <a:chOff x="3885000" y="1280242"/>
            <a:chExt cx="1209600" cy="1619421"/>
          </a:xfrm>
        </p:grpSpPr>
        <p:sp>
          <p:nvSpPr>
            <p:cNvPr id="288" name="Google Shape;288;p28"/>
            <p:cNvSpPr txBox="1"/>
            <p:nvPr/>
          </p:nvSpPr>
          <p:spPr>
            <a:xfrm>
              <a:off x="3885000" y="2284063"/>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Solana Hackathon</a:t>
              </a:r>
              <a:endParaRPr i="1">
                <a:solidFill>
                  <a:srgbClr val="1971A2"/>
                </a:solidFill>
                <a:latin typeface="Poppins SemiBold"/>
                <a:ea typeface="Poppins SemiBold"/>
                <a:cs typeface="Poppins SemiBold"/>
                <a:sym typeface="Poppins SemiBold"/>
              </a:endParaRPr>
            </a:p>
          </p:txBody>
        </p:sp>
        <p:sp>
          <p:nvSpPr>
            <p:cNvPr id="289" name="Google Shape;289;p28"/>
            <p:cNvSpPr/>
            <p:nvPr/>
          </p:nvSpPr>
          <p:spPr>
            <a:xfrm rot="8100000">
              <a:off x="4104595" y="1439810"/>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8"/>
            <p:cNvPicPr preferRelativeResize="0"/>
            <p:nvPr/>
          </p:nvPicPr>
          <p:blipFill rotWithShape="1">
            <a:blip r:embed="rId5">
              <a:alphaModFix/>
            </a:blip>
            <a:srcRect b="0" l="0" r="0" t="0"/>
            <a:stretch/>
          </p:blipFill>
          <p:spPr>
            <a:xfrm>
              <a:off x="4128157" y="1463503"/>
              <a:ext cx="723077" cy="723077"/>
            </a:xfrm>
            <a:prstGeom prst="rect">
              <a:avLst/>
            </a:prstGeom>
            <a:noFill/>
            <a:ln>
              <a:noFill/>
            </a:ln>
          </p:spPr>
        </p:pic>
      </p:grpSp>
      <p:grpSp>
        <p:nvGrpSpPr>
          <p:cNvPr id="291" name="Google Shape;291;p28"/>
          <p:cNvGrpSpPr/>
          <p:nvPr/>
        </p:nvGrpSpPr>
        <p:grpSpPr>
          <a:xfrm>
            <a:off x="5997161" y="1630254"/>
            <a:ext cx="1734000" cy="1619421"/>
            <a:chOff x="6237200" y="1280242"/>
            <a:chExt cx="1734000" cy="1619421"/>
          </a:xfrm>
        </p:grpSpPr>
        <p:grpSp>
          <p:nvGrpSpPr>
            <p:cNvPr id="292" name="Google Shape;292;p28"/>
            <p:cNvGrpSpPr/>
            <p:nvPr/>
          </p:nvGrpSpPr>
          <p:grpSpPr>
            <a:xfrm>
              <a:off x="6559677" y="1280242"/>
              <a:ext cx="1089600" cy="1089600"/>
              <a:chOff x="6559677" y="1280242"/>
              <a:chExt cx="1089600" cy="1089600"/>
            </a:xfrm>
          </p:grpSpPr>
          <p:sp>
            <p:nvSpPr>
              <p:cNvPr id="293" name="Google Shape;293;p28"/>
              <p:cNvSpPr/>
              <p:nvPr/>
            </p:nvSpPr>
            <p:spPr>
              <a:xfrm rot="8100000">
                <a:off x="6719245" y="1439810"/>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6742818" y="1465683"/>
                <a:ext cx="723000" cy="7230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8"/>
              <p:cNvPicPr preferRelativeResize="0"/>
              <p:nvPr/>
            </p:nvPicPr>
            <p:blipFill rotWithShape="1">
              <a:blip r:embed="rId6">
                <a:alphaModFix/>
              </a:blip>
              <a:srcRect b="0" l="0" r="0" t="0"/>
              <a:stretch/>
            </p:blipFill>
            <p:spPr>
              <a:xfrm>
                <a:off x="6742807" y="1463503"/>
                <a:ext cx="723077" cy="723077"/>
              </a:xfrm>
              <a:prstGeom prst="rect">
                <a:avLst/>
              </a:prstGeom>
              <a:noFill/>
              <a:ln>
                <a:noFill/>
              </a:ln>
            </p:spPr>
          </p:pic>
        </p:grpSp>
        <p:sp>
          <p:nvSpPr>
            <p:cNvPr id="296" name="Google Shape;296;p28"/>
            <p:cNvSpPr txBox="1"/>
            <p:nvPr/>
          </p:nvSpPr>
          <p:spPr>
            <a:xfrm>
              <a:off x="6237200" y="2284063"/>
              <a:ext cx="173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First Decorations</a:t>
              </a:r>
              <a:endParaRPr i="1">
                <a:solidFill>
                  <a:srgbClr val="1971A2"/>
                </a:solidFill>
                <a:latin typeface="Poppins SemiBold"/>
                <a:ea typeface="Poppins SemiBold"/>
                <a:cs typeface="Poppins SemiBold"/>
                <a:sym typeface="Poppins SemiBold"/>
              </a:endParaRPr>
            </a:p>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Seaweed</a:t>
              </a:r>
              <a:endParaRPr i="1">
                <a:solidFill>
                  <a:srgbClr val="1971A2"/>
                </a:solidFill>
                <a:latin typeface="Poppins SemiBold"/>
                <a:ea typeface="Poppins SemiBold"/>
                <a:cs typeface="Poppins SemiBold"/>
                <a:sym typeface="Poppins SemiBold"/>
              </a:endParaRPr>
            </a:p>
          </p:txBody>
        </p:sp>
      </p:grpSp>
      <p:grpSp>
        <p:nvGrpSpPr>
          <p:cNvPr id="297" name="Google Shape;297;p28"/>
          <p:cNvGrpSpPr/>
          <p:nvPr/>
        </p:nvGrpSpPr>
        <p:grpSpPr>
          <a:xfrm>
            <a:off x="771811" y="3982467"/>
            <a:ext cx="1209600" cy="1619421"/>
            <a:chOff x="771811" y="-1461921"/>
            <a:chExt cx="1209600" cy="1619421"/>
          </a:xfrm>
        </p:grpSpPr>
        <p:grpSp>
          <p:nvGrpSpPr>
            <p:cNvPr id="298" name="Google Shape;298;p28"/>
            <p:cNvGrpSpPr/>
            <p:nvPr/>
          </p:nvGrpSpPr>
          <p:grpSpPr>
            <a:xfrm>
              <a:off x="831811" y="-1461921"/>
              <a:ext cx="1089600" cy="1089600"/>
              <a:chOff x="831811" y="2999404"/>
              <a:chExt cx="1089600" cy="1089600"/>
            </a:xfrm>
          </p:grpSpPr>
          <p:sp>
            <p:nvSpPr>
              <p:cNvPr id="299" name="Google Shape;299;p28"/>
              <p:cNvSpPr/>
              <p:nvPr/>
            </p:nvSpPr>
            <p:spPr>
              <a:xfrm rot="8100000">
                <a:off x="991380" y="3158972"/>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28"/>
              <p:cNvPicPr preferRelativeResize="0"/>
              <p:nvPr/>
            </p:nvPicPr>
            <p:blipFill rotWithShape="1">
              <a:blip r:embed="rId7">
                <a:alphaModFix/>
              </a:blip>
              <a:srcRect b="0" l="0" r="0" t="0"/>
              <a:stretch/>
            </p:blipFill>
            <p:spPr>
              <a:xfrm>
                <a:off x="1014941" y="3182666"/>
                <a:ext cx="723077" cy="723077"/>
              </a:xfrm>
              <a:prstGeom prst="rect">
                <a:avLst/>
              </a:prstGeom>
              <a:noFill/>
              <a:ln>
                <a:noFill/>
              </a:ln>
            </p:spPr>
          </p:pic>
        </p:grpSp>
        <p:sp>
          <p:nvSpPr>
            <p:cNvPr id="301" name="Google Shape;301;p28"/>
            <p:cNvSpPr txBox="1"/>
            <p:nvPr/>
          </p:nvSpPr>
          <p:spPr>
            <a:xfrm>
              <a:off x="771811" y="-458100"/>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 token launch</a:t>
              </a:r>
              <a:endParaRPr i="1">
                <a:solidFill>
                  <a:srgbClr val="1971A2"/>
                </a:solidFill>
                <a:latin typeface="Poppins SemiBold"/>
                <a:ea typeface="Poppins SemiBold"/>
                <a:cs typeface="Poppins SemiBold"/>
                <a:sym typeface="Poppins SemiBold"/>
              </a:endParaRPr>
            </a:p>
          </p:txBody>
        </p:sp>
      </p:grpSp>
      <p:sp>
        <p:nvSpPr>
          <p:cNvPr id="302" name="Google Shape;302;p28"/>
          <p:cNvSpPr txBox="1"/>
          <p:nvPr/>
        </p:nvSpPr>
        <p:spPr>
          <a:xfrm>
            <a:off x="7640399" y="4500413"/>
            <a:ext cx="9723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600">
                <a:solidFill>
                  <a:srgbClr val="1971A2"/>
                </a:solidFill>
                <a:latin typeface="Poppins Medium"/>
                <a:ea typeface="Poppins Medium"/>
                <a:cs typeface="Poppins Medium"/>
                <a:sym typeface="Poppins Medium"/>
              </a:rPr>
              <a:t>Q3 2021</a:t>
            </a:r>
            <a:endParaRPr i="1" sz="1600">
              <a:solidFill>
                <a:srgbClr val="1971A2"/>
              </a:solidFill>
              <a:latin typeface="Poppins Medium"/>
              <a:ea typeface="Poppins Medium"/>
              <a:cs typeface="Poppins Medium"/>
              <a:sym typeface="Poppi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cxnSp>
        <p:nvCxnSpPr>
          <p:cNvPr id="307" name="Google Shape;307;p29"/>
          <p:cNvCxnSpPr/>
          <p:nvPr/>
        </p:nvCxnSpPr>
        <p:spPr>
          <a:xfrm>
            <a:off x="487774" y="1654042"/>
            <a:ext cx="8322000" cy="2063400"/>
          </a:xfrm>
          <a:prstGeom prst="bentConnector3">
            <a:avLst>
              <a:gd fmla="val 99579" name="adj1"/>
            </a:avLst>
          </a:prstGeom>
          <a:noFill/>
          <a:ln cap="flat" cmpd="sng" w="38100">
            <a:solidFill>
              <a:srgbClr val="D9D9D9"/>
            </a:solidFill>
            <a:prstDash val="solid"/>
            <a:round/>
            <a:headEnd len="med" w="med" type="oval"/>
            <a:tailEnd len="med" w="med" type="none"/>
          </a:ln>
        </p:spPr>
      </p:cxnSp>
      <p:cxnSp>
        <p:nvCxnSpPr>
          <p:cNvPr id="308" name="Google Shape;308;p29"/>
          <p:cNvCxnSpPr/>
          <p:nvPr/>
        </p:nvCxnSpPr>
        <p:spPr>
          <a:xfrm>
            <a:off x="1224724" y="5404738"/>
            <a:ext cx="6688500" cy="1453200"/>
          </a:xfrm>
          <a:prstGeom prst="bentConnector3">
            <a:avLst>
              <a:gd fmla="val 100261" name="adj1"/>
            </a:avLst>
          </a:prstGeom>
          <a:noFill/>
          <a:ln cap="flat" cmpd="sng" w="38100">
            <a:solidFill>
              <a:srgbClr val="D9D9D9"/>
            </a:solidFill>
            <a:prstDash val="solid"/>
            <a:round/>
            <a:headEnd len="med" w="med" type="none"/>
            <a:tailEnd len="med" w="med" type="none"/>
          </a:ln>
        </p:spPr>
      </p:cxnSp>
      <p:cxnSp>
        <p:nvCxnSpPr>
          <p:cNvPr id="309" name="Google Shape;309;p29"/>
          <p:cNvCxnSpPr/>
          <p:nvPr/>
        </p:nvCxnSpPr>
        <p:spPr>
          <a:xfrm>
            <a:off x="562700" y="0"/>
            <a:ext cx="0" cy="1675500"/>
          </a:xfrm>
          <a:prstGeom prst="straightConnector1">
            <a:avLst/>
          </a:prstGeom>
          <a:noFill/>
          <a:ln cap="flat" cmpd="sng" w="38100">
            <a:solidFill>
              <a:schemeClr val="dk2"/>
            </a:solidFill>
            <a:prstDash val="solid"/>
            <a:round/>
            <a:headEnd len="med" w="med" type="none"/>
            <a:tailEnd len="med" w="med" type="none"/>
          </a:ln>
        </p:spPr>
      </p:cxnSp>
      <p:sp>
        <p:nvSpPr>
          <p:cNvPr id="310" name="Google Shape;310;p29"/>
          <p:cNvSpPr txBox="1"/>
          <p:nvPr/>
        </p:nvSpPr>
        <p:spPr>
          <a:xfrm>
            <a:off x="58749" y="1182817"/>
            <a:ext cx="9723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600">
                <a:solidFill>
                  <a:srgbClr val="1971A2"/>
                </a:solidFill>
                <a:latin typeface="Poppins Medium"/>
                <a:ea typeface="Poppins Medium"/>
                <a:cs typeface="Poppins Medium"/>
                <a:sym typeface="Poppins Medium"/>
              </a:rPr>
              <a:t>Q4 2021</a:t>
            </a:r>
            <a:endParaRPr i="1" sz="1600">
              <a:solidFill>
                <a:srgbClr val="1971A2"/>
              </a:solidFill>
              <a:latin typeface="Poppins Medium"/>
              <a:ea typeface="Poppins Medium"/>
              <a:cs typeface="Poppins Medium"/>
              <a:sym typeface="Poppins Medium"/>
            </a:endParaRPr>
          </a:p>
        </p:txBody>
      </p:sp>
      <p:sp>
        <p:nvSpPr>
          <p:cNvPr id="311" name="Google Shape;311;p29"/>
          <p:cNvSpPr/>
          <p:nvPr/>
        </p:nvSpPr>
        <p:spPr>
          <a:xfrm rot="8100000">
            <a:off x="2906655" y="4570476"/>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txBox="1"/>
          <p:nvPr/>
        </p:nvSpPr>
        <p:spPr>
          <a:xfrm>
            <a:off x="2507063" y="5414729"/>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Vote with your SCA</a:t>
            </a:r>
            <a:endParaRPr i="1">
              <a:solidFill>
                <a:srgbClr val="1971A2"/>
              </a:solidFill>
              <a:latin typeface="Poppins SemiBold"/>
              <a:ea typeface="Poppins SemiBold"/>
              <a:cs typeface="Poppins SemiBold"/>
              <a:sym typeface="Poppins SemiBold"/>
            </a:endParaRPr>
          </a:p>
        </p:txBody>
      </p:sp>
      <p:sp>
        <p:nvSpPr>
          <p:cNvPr id="313" name="Google Shape;313;p29"/>
          <p:cNvSpPr/>
          <p:nvPr/>
        </p:nvSpPr>
        <p:spPr>
          <a:xfrm rot="8100000">
            <a:off x="5373307" y="4570476"/>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txBox="1"/>
          <p:nvPr/>
        </p:nvSpPr>
        <p:spPr>
          <a:xfrm>
            <a:off x="4859900" y="5414729"/>
            <a:ext cx="179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Scallop Decorations Eggs</a:t>
            </a:r>
            <a:endParaRPr i="1">
              <a:solidFill>
                <a:srgbClr val="1971A2"/>
              </a:solidFill>
              <a:latin typeface="Poppins SemiBold"/>
              <a:ea typeface="Poppins SemiBold"/>
              <a:cs typeface="Poppins SemiBold"/>
              <a:sym typeface="Poppins SemiBold"/>
            </a:endParaRPr>
          </a:p>
        </p:txBody>
      </p:sp>
      <p:sp>
        <p:nvSpPr>
          <p:cNvPr id="315" name="Google Shape;315;p29"/>
          <p:cNvSpPr/>
          <p:nvPr/>
        </p:nvSpPr>
        <p:spPr>
          <a:xfrm rot="8100000">
            <a:off x="2756857" y="771641"/>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780430" y="797515"/>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txBox="1"/>
          <p:nvPr/>
        </p:nvSpPr>
        <p:spPr>
          <a:xfrm>
            <a:off x="2462491" y="1615894"/>
            <a:ext cx="135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 token staking pool</a:t>
            </a:r>
            <a:endParaRPr i="1">
              <a:solidFill>
                <a:srgbClr val="1971A2"/>
              </a:solidFill>
              <a:latin typeface="Poppins SemiBold"/>
              <a:ea typeface="Poppins SemiBold"/>
              <a:cs typeface="Poppins SemiBold"/>
              <a:sym typeface="Poppins SemiBold"/>
            </a:endParaRPr>
          </a:p>
        </p:txBody>
      </p:sp>
      <p:sp>
        <p:nvSpPr>
          <p:cNvPr id="318" name="Google Shape;318;p29"/>
          <p:cNvSpPr txBox="1"/>
          <p:nvPr/>
        </p:nvSpPr>
        <p:spPr>
          <a:xfrm>
            <a:off x="3942694" y="1615894"/>
            <a:ext cx="1569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SCA/USDC Swap, Liquidity pool</a:t>
            </a:r>
            <a:endParaRPr i="1">
              <a:solidFill>
                <a:srgbClr val="1971A2"/>
              </a:solidFill>
              <a:latin typeface="Poppins SemiBold"/>
              <a:ea typeface="Poppins SemiBold"/>
              <a:cs typeface="Poppins SemiBold"/>
              <a:sym typeface="Poppins SemiBold"/>
            </a:endParaRPr>
          </a:p>
        </p:txBody>
      </p:sp>
      <p:sp>
        <p:nvSpPr>
          <p:cNvPr id="319" name="Google Shape;319;p29"/>
          <p:cNvSpPr/>
          <p:nvPr/>
        </p:nvSpPr>
        <p:spPr>
          <a:xfrm rot="8100000">
            <a:off x="4342360" y="771641"/>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4365933" y="797515"/>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rot="8100000">
            <a:off x="5927678" y="771539"/>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nvSpPr>
        <p:spPr>
          <a:xfrm>
            <a:off x="5445909" y="1615792"/>
            <a:ext cx="173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Nautilus Decorations (Bidding event)</a:t>
            </a:r>
            <a:endParaRPr i="1">
              <a:solidFill>
                <a:srgbClr val="1971A2"/>
              </a:solidFill>
              <a:latin typeface="Poppins SemiBold"/>
              <a:ea typeface="Poppins SemiBold"/>
              <a:cs typeface="Poppins SemiBold"/>
              <a:sym typeface="Poppins SemiBold"/>
            </a:endParaRPr>
          </a:p>
        </p:txBody>
      </p:sp>
      <p:sp>
        <p:nvSpPr>
          <p:cNvPr id="323" name="Google Shape;323;p29"/>
          <p:cNvSpPr/>
          <p:nvPr/>
        </p:nvSpPr>
        <p:spPr>
          <a:xfrm rot="8100000">
            <a:off x="1171355" y="771539"/>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txBox="1"/>
          <p:nvPr/>
        </p:nvSpPr>
        <p:spPr>
          <a:xfrm>
            <a:off x="771763" y="1615792"/>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Launch Scallop on main-net</a:t>
            </a:r>
            <a:endParaRPr i="1">
              <a:solidFill>
                <a:srgbClr val="1971A2"/>
              </a:solidFill>
              <a:latin typeface="Poppins SemiBold"/>
              <a:ea typeface="Poppins SemiBold"/>
              <a:cs typeface="Poppins SemiBold"/>
              <a:sym typeface="Poppins SemiBold"/>
            </a:endParaRPr>
          </a:p>
        </p:txBody>
      </p:sp>
      <p:sp>
        <p:nvSpPr>
          <p:cNvPr id="325" name="Google Shape;325;p29"/>
          <p:cNvSpPr/>
          <p:nvPr/>
        </p:nvSpPr>
        <p:spPr>
          <a:xfrm rot="8100000">
            <a:off x="7512957" y="771539"/>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txBox="1"/>
          <p:nvPr/>
        </p:nvSpPr>
        <p:spPr>
          <a:xfrm>
            <a:off x="6999550" y="1615792"/>
            <a:ext cx="179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More ways to let the funds to earn rewards</a:t>
            </a:r>
            <a:endParaRPr i="1">
              <a:solidFill>
                <a:srgbClr val="1971A2"/>
              </a:solidFill>
              <a:latin typeface="Poppins SemiBold"/>
              <a:ea typeface="Poppins SemiBold"/>
              <a:cs typeface="Poppins SemiBold"/>
              <a:sym typeface="Poppins SemiBold"/>
            </a:endParaRPr>
          </a:p>
        </p:txBody>
      </p:sp>
      <p:sp>
        <p:nvSpPr>
          <p:cNvPr id="327" name="Google Shape;327;p29"/>
          <p:cNvSpPr txBox="1"/>
          <p:nvPr/>
        </p:nvSpPr>
        <p:spPr>
          <a:xfrm>
            <a:off x="8171699" y="3185479"/>
            <a:ext cx="9723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600">
                <a:solidFill>
                  <a:srgbClr val="1971A2"/>
                </a:solidFill>
                <a:latin typeface="Poppins Medium"/>
                <a:ea typeface="Poppins Medium"/>
                <a:cs typeface="Poppins Medium"/>
                <a:sym typeface="Poppins Medium"/>
              </a:rPr>
              <a:t>Q1 2022</a:t>
            </a:r>
            <a:endParaRPr i="1" sz="1600">
              <a:solidFill>
                <a:srgbClr val="1971A2"/>
              </a:solidFill>
              <a:latin typeface="Poppins Medium"/>
              <a:ea typeface="Poppins Medium"/>
              <a:cs typeface="Poppins Medium"/>
              <a:sym typeface="Poppins Medium"/>
            </a:endParaRPr>
          </a:p>
        </p:txBody>
      </p:sp>
      <p:cxnSp>
        <p:nvCxnSpPr>
          <p:cNvPr id="328" name="Google Shape;328;p29"/>
          <p:cNvCxnSpPr/>
          <p:nvPr/>
        </p:nvCxnSpPr>
        <p:spPr>
          <a:xfrm flipH="1">
            <a:off x="1201275" y="3680567"/>
            <a:ext cx="7659600" cy="1766400"/>
          </a:xfrm>
          <a:prstGeom prst="bentConnector3">
            <a:avLst>
              <a:gd fmla="val 100000" name="adj1"/>
            </a:avLst>
          </a:prstGeom>
          <a:noFill/>
          <a:ln cap="flat" cmpd="sng" w="38100">
            <a:solidFill>
              <a:srgbClr val="D9D9D9"/>
            </a:solidFill>
            <a:prstDash val="solid"/>
            <a:round/>
            <a:headEnd len="med" w="med" type="oval"/>
            <a:tailEnd len="med" w="med" type="oval"/>
          </a:ln>
        </p:spPr>
      </p:cxnSp>
      <p:sp>
        <p:nvSpPr>
          <p:cNvPr id="329" name="Google Shape;329;p29"/>
          <p:cNvSpPr/>
          <p:nvPr/>
        </p:nvSpPr>
        <p:spPr>
          <a:xfrm rot="8100000">
            <a:off x="3490057" y="2831716"/>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3513630" y="285759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txBox="1"/>
          <p:nvPr/>
        </p:nvSpPr>
        <p:spPr>
          <a:xfrm>
            <a:off x="3090387" y="3675969"/>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Second SCA airdrop</a:t>
            </a:r>
            <a:endParaRPr i="1">
              <a:solidFill>
                <a:srgbClr val="1971A2"/>
              </a:solidFill>
              <a:latin typeface="Poppins SemiBold"/>
              <a:ea typeface="Poppins SemiBold"/>
              <a:cs typeface="Poppins SemiBold"/>
              <a:sym typeface="Poppins SemiBold"/>
            </a:endParaRPr>
          </a:p>
        </p:txBody>
      </p:sp>
      <p:sp>
        <p:nvSpPr>
          <p:cNvPr id="332" name="Google Shape;332;p29"/>
          <p:cNvSpPr txBox="1"/>
          <p:nvPr/>
        </p:nvSpPr>
        <p:spPr>
          <a:xfrm>
            <a:off x="4951850" y="3675975"/>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Scallop NFTs Decorationsz</a:t>
            </a:r>
            <a:endParaRPr i="1">
              <a:solidFill>
                <a:srgbClr val="1971A2"/>
              </a:solidFill>
              <a:latin typeface="Poppins SemiBold"/>
              <a:ea typeface="Poppins SemiBold"/>
              <a:cs typeface="Poppins SemiBold"/>
              <a:sym typeface="Poppins SemiBold"/>
            </a:endParaRPr>
          </a:p>
        </p:txBody>
      </p:sp>
      <p:sp>
        <p:nvSpPr>
          <p:cNvPr id="333" name="Google Shape;333;p29"/>
          <p:cNvSpPr/>
          <p:nvPr/>
        </p:nvSpPr>
        <p:spPr>
          <a:xfrm rot="8100000">
            <a:off x="5351509" y="2831716"/>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375082" y="285759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rot="8100000">
            <a:off x="7212757" y="2831614"/>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txBox="1"/>
          <p:nvPr/>
        </p:nvSpPr>
        <p:spPr>
          <a:xfrm>
            <a:off x="6812950" y="3675875"/>
            <a:ext cx="15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Another token Scallop pool</a:t>
            </a:r>
            <a:endParaRPr i="1">
              <a:solidFill>
                <a:srgbClr val="1971A2"/>
              </a:solidFill>
              <a:latin typeface="Poppins SemiBold"/>
              <a:ea typeface="Poppins SemiBold"/>
              <a:cs typeface="Poppins SemiBold"/>
              <a:sym typeface="Poppins SemiBold"/>
            </a:endParaRPr>
          </a:p>
        </p:txBody>
      </p:sp>
      <p:sp>
        <p:nvSpPr>
          <p:cNvPr id="337" name="Google Shape;337;p29"/>
          <p:cNvSpPr/>
          <p:nvPr/>
        </p:nvSpPr>
        <p:spPr>
          <a:xfrm rot="8100000">
            <a:off x="1628605" y="2831614"/>
            <a:ext cx="770464" cy="770464"/>
          </a:xfrm>
          <a:prstGeom prst="teardrop">
            <a:avLst>
              <a:gd fmla="val 100000" name="adj"/>
            </a:avLst>
          </a:prstGeom>
          <a:solidFill>
            <a:srgbClr val="1971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txBox="1"/>
          <p:nvPr/>
        </p:nvSpPr>
        <p:spPr>
          <a:xfrm>
            <a:off x="1409036" y="3675867"/>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a:solidFill>
                  <a:srgbClr val="1971A2"/>
                </a:solidFill>
                <a:latin typeface="Poppins SemiBold"/>
                <a:ea typeface="Poppins SemiBold"/>
                <a:cs typeface="Poppins SemiBold"/>
                <a:sym typeface="Poppins SemiBold"/>
              </a:rPr>
              <a:t>Scallop shop</a:t>
            </a:r>
            <a:endParaRPr i="1">
              <a:solidFill>
                <a:srgbClr val="1971A2"/>
              </a:solidFill>
              <a:latin typeface="Poppins SemiBold"/>
              <a:ea typeface="Poppins SemiBold"/>
              <a:cs typeface="Poppins SemiBold"/>
              <a:sym typeface="Poppins SemiBold"/>
            </a:endParaRPr>
          </a:p>
        </p:txBody>
      </p:sp>
      <p:sp>
        <p:nvSpPr>
          <p:cNvPr id="339" name="Google Shape;339;p29"/>
          <p:cNvSpPr txBox="1"/>
          <p:nvPr/>
        </p:nvSpPr>
        <p:spPr>
          <a:xfrm>
            <a:off x="637050" y="4862392"/>
            <a:ext cx="10896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1600">
                <a:solidFill>
                  <a:srgbClr val="1971A2"/>
                </a:solidFill>
                <a:latin typeface="Poppins Medium"/>
                <a:ea typeface="Poppins Medium"/>
                <a:cs typeface="Poppins Medium"/>
                <a:sym typeface="Poppins Medium"/>
              </a:rPr>
              <a:t>Q2 2022</a:t>
            </a:r>
            <a:endParaRPr i="1" sz="1600">
              <a:solidFill>
                <a:srgbClr val="1971A2"/>
              </a:solidFill>
              <a:latin typeface="Poppins Medium"/>
              <a:ea typeface="Poppins Medium"/>
              <a:cs typeface="Poppins Medium"/>
              <a:sym typeface="Poppins Medium"/>
            </a:endParaRPr>
          </a:p>
        </p:txBody>
      </p:sp>
      <p:sp>
        <p:nvSpPr>
          <p:cNvPr id="340" name="Google Shape;340;p29"/>
          <p:cNvSpPr/>
          <p:nvPr/>
        </p:nvSpPr>
        <p:spPr>
          <a:xfrm>
            <a:off x="5951409" y="797515"/>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1195059" y="797515"/>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7236532" y="285764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652307" y="285759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2930380" y="459419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5397055" y="4594190"/>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7536882" y="795265"/>
            <a:ext cx="723000" cy="723000"/>
          </a:xfrm>
          <a:prstGeom prst="ellipse">
            <a:avLst/>
          </a:prstGeom>
          <a:solidFill>
            <a:srgbClr val="1971A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txBox="1"/>
          <p:nvPr/>
        </p:nvSpPr>
        <p:spPr>
          <a:xfrm>
            <a:off x="422500" y="409525"/>
            <a:ext cx="514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 Tokenomic</a:t>
            </a:r>
            <a:endParaRPr sz="4800">
              <a:solidFill>
                <a:schemeClr val="lt2"/>
              </a:solidFill>
              <a:latin typeface="Poppins SemiBold"/>
              <a:ea typeface="Poppins SemiBold"/>
              <a:cs typeface="Poppins SemiBold"/>
              <a:sym typeface="Poppins SemiBold"/>
            </a:endParaRPr>
          </a:p>
        </p:txBody>
      </p:sp>
      <p:sp>
        <p:nvSpPr>
          <p:cNvPr id="352" name="Google Shape;352;p30"/>
          <p:cNvSpPr txBox="1"/>
          <p:nvPr/>
        </p:nvSpPr>
        <p:spPr>
          <a:xfrm>
            <a:off x="270100" y="257125"/>
            <a:ext cx="514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 Tokenomic</a:t>
            </a:r>
            <a:endParaRPr sz="4800">
              <a:solidFill>
                <a:srgbClr val="1971A2"/>
              </a:solidFill>
              <a:latin typeface="Poppins SemiBold"/>
              <a:ea typeface="Poppins SemiBold"/>
              <a:cs typeface="Poppins SemiBold"/>
              <a:sym typeface="Poppins SemiBold"/>
            </a:endParaRPr>
          </a:p>
        </p:txBody>
      </p:sp>
      <p:grpSp>
        <p:nvGrpSpPr>
          <p:cNvPr id="353" name="Google Shape;353;p30"/>
          <p:cNvGrpSpPr/>
          <p:nvPr/>
        </p:nvGrpSpPr>
        <p:grpSpPr>
          <a:xfrm>
            <a:off x="309075" y="1260000"/>
            <a:ext cx="6113525" cy="3338400"/>
            <a:chOff x="309075" y="1260000"/>
            <a:chExt cx="6113525" cy="3338400"/>
          </a:xfrm>
        </p:grpSpPr>
        <p:pic>
          <p:nvPicPr>
            <p:cNvPr id="354" name="Google Shape;354;p30"/>
            <p:cNvPicPr preferRelativeResize="0"/>
            <p:nvPr/>
          </p:nvPicPr>
          <p:blipFill rotWithShape="1">
            <a:blip r:embed="rId3">
              <a:alphaModFix/>
            </a:blip>
            <a:srcRect b="0" l="0" r="1903" t="0"/>
            <a:stretch/>
          </p:blipFill>
          <p:spPr>
            <a:xfrm>
              <a:off x="806900" y="1766625"/>
              <a:ext cx="2769918" cy="2539576"/>
            </a:xfrm>
            <a:prstGeom prst="rect">
              <a:avLst/>
            </a:prstGeom>
            <a:noFill/>
            <a:ln>
              <a:noFill/>
            </a:ln>
          </p:spPr>
        </p:pic>
        <p:sp>
          <p:nvSpPr>
            <p:cNvPr id="355" name="Google Shape;355;p30"/>
            <p:cNvSpPr txBox="1"/>
            <p:nvPr/>
          </p:nvSpPr>
          <p:spPr>
            <a:xfrm>
              <a:off x="2523375" y="3282575"/>
              <a:ext cx="66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17%</a:t>
              </a:r>
              <a:endParaRPr b="1" i="1" sz="2000">
                <a:solidFill>
                  <a:schemeClr val="lt1"/>
                </a:solidFill>
                <a:latin typeface="Poppins"/>
                <a:ea typeface="Poppins"/>
                <a:cs typeface="Poppins"/>
                <a:sym typeface="Poppins"/>
              </a:endParaRPr>
            </a:p>
          </p:txBody>
        </p:sp>
        <p:sp>
          <p:nvSpPr>
            <p:cNvPr id="356" name="Google Shape;356;p30"/>
            <p:cNvSpPr txBox="1"/>
            <p:nvPr/>
          </p:nvSpPr>
          <p:spPr>
            <a:xfrm>
              <a:off x="1936563" y="3681575"/>
              <a:ext cx="66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10%</a:t>
              </a:r>
              <a:endParaRPr b="1" i="1" sz="2000">
                <a:solidFill>
                  <a:schemeClr val="lt1"/>
                </a:solidFill>
                <a:latin typeface="Poppins"/>
                <a:ea typeface="Poppins"/>
                <a:cs typeface="Poppins"/>
                <a:sym typeface="Poppins"/>
              </a:endParaRPr>
            </a:p>
          </p:txBody>
        </p:sp>
        <p:sp>
          <p:nvSpPr>
            <p:cNvPr id="357" name="Google Shape;357;p30"/>
            <p:cNvSpPr txBox="1"/>
            <p:nvPr/>
          </p:nvSpPr>
          <p:spPr>
            <a:xfrm>
              <a:off x="3566900" y="2962375"/>
              <a:ext cx="130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97AA8"/>
                  </a:solidFill>
                  <a:latin typeface="Poppins"/>
                  <a:ea typeface="Poppins"/>
                  <a:cs typeface="Poppins"/>
                  <a:sym typeface="Poppins"/>
                </a:rPr>
                <a:t>0.5% AIRDROP</a:t>
              </a:r>
              <a:endParaRPr b="1" sz="1200">
                <a:solidFill>
                  <a:srgbClr val="297AA8"/>
                </a:solidFill>
                <a:latin typeface="Poppins"/>
                <a:ea typeface="Poppins"/>
                <a:cs typeface="Poppins"/>
                <a:sym typeface="Poppins"/>
              </a:endParaRPr>
            </a:p>
          </p:txBody>
        </p:sp>
        <p:sp>
          <p:nvSpPr>
            <p:cNvPr id="358" name="Google Shape;358;p30"/>
            <p:cNvSpPr txBox="1"/>
            <p:nvPr/>
          </p:nvSpPr>
          <p:spPr>
            <a:xfrm>
              <a:off x="3566900" y="2697450"/>
              <a:ext cx="18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59AC5"/>
                  </a:solidFill>
                  <a:latin typeface="Poppins"/>
                  <a:ea typeface="Poppins"/>
                  <a:cs typeface="Poppins"/>
                  <a:sym typeface="Poppins"/>
                </a:rPr>
                <a:t>2% ADVISER / HELPER</a:t>
              </a:r>
              <a:endParaRPr b="1" sz="1200">
                <a:solidFill>
                  <a:srgbClr val="259AC5"/>
                </a:solidFill>
                <a:latin typeface="Poppins"/>
                <a:ea typeface="Poppins"/>
                <a:cs typeface="Poppins"/>
                <a:sym typeface="Poppins"/>
              </a:endParaRPr>
            </a:p>
          </p:txBody>
        </p:sp>
        <p:sp>
          <p:nvSpPr>
            <p:cNvPr id="359" name="Google Shape;359;p30"/>
            <p:cNvSpPr txBox="1"/>
            <p:nvPr/>
          </p:nvSpPr>
          <p:spPr>
            <a:xfrm>
              <a:off x="3566900" y="2432525"/>
              <a:ext cx="270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79CBE1"/>
                  </a:solidFill>
                  <a:latin typeface="Poppins"/>
                  <a:ea typeface="Poppins"/>
                  <a:cs typeface="Poppins"/>
                  <a:sym typeface="Poppins"/>
                </a:rPr>
                <a:t>2.5%  ECOSYSTEM / COMMUNITY</a:t>
              </a:r>
              <a:endParaRPr b="1" sz="1200">
                <a:solidFill>
                  <a:srgbClr val="79CBE1"/>
                </a:solidFill>
                <a:latin typeface="Poppins"/>
                <a:ea typeface="Poppins"/>
                <a:cs typeface="Poppins"/>
                <a:sym typeface="Poppins"/>
              </a:endParaRPr>
            </a:p>
          </p:txBody>
        </p:sp>
        <p:sp>
          <p:nvSpPr>
            <p:cNvPr id="360" name="Google Shape;360;p30"/>
            <p:cNvSpPr txBox="1"/>
            <p:nvPr/>
          </p:nvSpPr>
          <p:spPr>
            <a:xfrm>
              <a:off x="3490700" y="2167600"/>
              <a:ext cx="293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FB6DB"/>
                  </a:solidFill>
                  <a:latin typeface="Poppins"/>
                  <a:ea typeface="Poppins"/>
                  <a:cs typeface="Poppins"/>
                  <a:sym typeface="Poppins"/>
                </a:rPr>
                <a:t>3%  MARINE CONSERVATION GROUP</a:t>
              </a:r>
              <a:endParaRPr b="1" sz="1200">
                <a:solidFill>
                  <a:srgbClr val="3FB6DB"/>
                </a:solidFill>
                <a:latin typeface="Poppins"/>
                <a:ea typeface="Poppins"/>
                <a:cs typeface="Poppins"/>
                <a:sym typeface="Poppins"/>
              </a:endParaRPr>
            </a:p>
          </p:txBody>
        </p:sp>
        <p:sp>
          <p:nvSpPr>
            <p:cNvPr id="361" name="Google Shape;361;p30"/>
            <p:cNvSpPr txBox="1"/>
            <p:nvPr/>
          </p:nvSpPr>
          <p:spPr>
            <a:xfrm>
              <a:off x="3385100" y="1902675"/>
              <a:ext cx="203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782AD"/>
                  </a:solidFill>
                  <a:latin typeface="Poppins"/>
                  <a:ea typeface="Poppins"/>
                  <a:cs typeface="Poppins"/>
                  <a:sym typeface="Poppins"/>
                </a:rPr>
                <a:t>5%  MARKET / LIQUIDITY</a:t>
              </a:r>
              <a:endParaRPr b="1" sz="1200">
                <a:solidFill>
                  <a:srgbClr val="3782AD"/>
                </a:solidFill>
                <a:latin typeface="Poppins"/>
                <a:ea typeface="Poppins"/>
                <a:cs typeface="Poppins"/>
                <a:sym typeface="Poppins"/>
              </a:endParaRPr>
            </a:p>
          </p:txBody>
        </p:sp>
        <p:sp>
          <p:nvSpPr>
            <p:cNvPr id="362" name="Google Shape;362;p30"/>
            <p:cNvSpPr txBox="1"/>
            <p:nvPr/>
          </p:nvSpPr>
          <p:spPr>
            <a:xfrm>
              <a:off x="309075" y="1260000"/>
              <a:ext cx="20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2335F"/>
                  </a:solidFill>
                  <a:latin typeface="Poppins"/>
                  <a:ea typeface="Poppins"/>
                  <a:cs typeface="Poppins"/>
                  <a:sym typeface="Poppins"/>
                </a:rPr>
                <a:t>GAMING </a:t>
              </a:r>
              <a:endParaRPr b="1">
                <a:solidFill>
                  <a:srgbClr val="12335F"/>
                </a:solidFill>
                <a:latin typeface="Poppins"/>
                <a:ea typeface="Poppins"/>
                <a:cs typeface="Poppins"/>
                <a:sym typeface="Poppins"/>
              </a:endParaRPr>
            </a:p>
            <a:p>
              <a:pPr indent="0" lvl="0" marL="0" rtl="0" algn="l">
                <a:spcBef>
                  <a:spcPts val="0"/>
                </a:spcBef>
                <a:spcAft>
                  <a:spcPts val="0"/>
                </a:spcAft>
                <a:buNone/>
              </a:pPr>
              <a:r>
                <a:rPr b="1" lang="zh-TW">
                  <a:solidFill>
                    <a:srgbClr val="12335F"/>
                  </a:solidFill>
                  <a:latin typeface="Poppins"/>
                  <a:ea typeface="Poppins"/>
                  <a:cs typeface="Poppins"/>
                  <a:sym typeface="Poppins"/>
                </a:rPr>
                <a:t>&amp; STAKING REWARD</a:t>
              </a:r>
              <a:endParaRPr b="1">
                <a:solidFill>
                  <a:srgbClr val="12335F"/>
                </a:solidFill>
                <a:latin typeface="Poppins"/>
                <a:ea typeface="Poppins"/>
                <a:cs typeface="Poppins"/>
                <a:sym typeface="Poppins"/>
              </a:endParaRPr>
            </a:p>
          </p:txBody>
        </p:sp>
        <p:sp>
          <p:nvSpPr>
            <p:cNvPr id="363" name="Google Shape;363;p30"/>
            <p:cNvSpPr txBox="1"/>
            <p:nvPr/>
          </p:nvSpPr>
          <p:spPr>
            <a:xfrm>
              <a:off x="806900" y="2759375"/>
              <a:ext cx="86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200">
                  <a:solidFill>
                    <a:schemeClr val="lt1"/>
                  </a:solidFill>
                  <a:latin typeface="Poppins"/>
                  <a:ea typeface="Poppins"/>
                  <a:cs typeface="Poppins"/>
                  <a:sym typeface="Poppins"/>
                </a:rPr>
                <a:t>60%</a:t>
              </a:r>
              <a:endParaRPr b="1" i="1" sz="2200">
                <a:solidFill>
                  <a:schemeClr val="lt1"/>
                </a:solidFill>
                <a:latin typeface="Poppins"/>
                <a:ea typeface="Poppins"/>
                <a:cs typeface="Poppins"/>
                <a:sym typeface="Poppins"/>
              </a:endParaRPr>
            </a:p>
          </p:txBody>
        </p:sp>
        <p:sp>
          <p:nvSpPr>
            <p:cNvPr id="364" name="Google Shape;364;p30"/>
            <p:cNvSpPr txBox="1"/>
            <p:nvPr/>
          </p:nvSpPr>
          <p:spPr>
            <a:xfrm>
              <a:off x="2165175" y="4198200"/>
              <a:ext cx="11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D619E"/>
                  </a:solidFill>
                  <a:latin typeface="Poppins"/>
                  <a:ea typeface="Poppins"/>
                  <a:cs typeface="Poppins"/>
                  <a:sym typeface="Poppins"/>
                </a:rPr>
                <a:t>INVESTOR</a:t>
              </a:r>
              <a:endParaRPr b="1">
                <a:solidFill>
                  <a:srgbClr val="1D619E"/>
                </a:solidFill>
                <a:latin typeface="Poppins"/>
                <a:ea typeface="Poppins"/>
                <a:cs typeface="Poppins"/>
                <a:sym typeface="Poppins"/>
              </a:endParaRPr>
            </a:p>
          </p:txBody>
        </p:sp>
        <p:sp>
          <p:nvSpPr>
            <p:cNvPr id="365" name="Google Shape;365;p30"/>
            <p:cNvSpPr txBox="1"/>
            <p:nvPr/>
          </p:nvSpPr>
          <p:spPr>
            <a:xfrm>
              <a:off x="3029000" y="3604750"/>
              <a:ext cx="14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64A82"/>
                  </a:solidFill>
                  <a:latin typeface="Poppins"/>
                  <a:ea typeface="Poppins"/>
                  <a:cs typeface="Poppins"/>
                  <a:sym typeface="Poppins"/>
                </a:rPr>
                <a:t>CORE TEAM</a:t>
              </a:r>
              <a:endParaRPr b="1">
                <a:solidFill>
                  <a:srgbClr val="164A82"/>
                </a:solidFill>
                <a:latin typeface="Poppins"/>
                <a:ea typeface="Poppins"/>
                <a:cs typeface="Poppins"/>
                <a:sym typeface="Poppins"/>
              </a:endParaRPr>
            </a:p>
          </p:txBody>
        </p:sp>
      </p:grpSp>
      <p:graphicFrame>
        <p:nvGraphicFramePr>
          <p:cNvPr id="366" name="Google Shape;366;p30"/>
          <p:cNvGraphicFramePr/>
          <p:nvPr/>
        </p:nvGraphicFramePr>
        <p:xfrm>
          <a:off x="4927075" y="3521418"/>
          <a:ext cx="3000000" cy="3000000"/>
        </p:xfrm>
        <a:graphic>
          <a:graphicData uri="http://schemas.openxmlformats.org/drawingml/2006/table">
            <a:tbl>
              <a:tblPr>
                <a:noFill/>
                <a:tableStyleId>{02ECC300-2E4F-4868-B4D8-7BAF7059000D}</a:tableStyleId>
              </a:tblPr>
              <a:tblGrid>
                <a:gridCol w="1761900"/>
                <a:gridCol w="850875"/>
                <a:gridCol w="1257000"/>
              </a:tblGrid>
              <a:tr h="134375">
                <a:tc>
                  <a:txBody>
                    <a:bodyPr/>
                    <a:lstStyle/>
                    <a:p>
                      <a:pPr indent="0" lvl="0" marL="0" rtl="0" algn="l">
                        <a:spcBef>
                          <a:spcPts val="0"/>
                        </a:spcBef>
                        <a:spcAft>
                          <a:spcPts val="0"/>
                        </a:spcAft>
                        <a:buNone/>
                      </a:pPr>
                      <a:r>
                        <a:rPr b="1" i="1" lang="zh-TW" sz="800">
                          <a:solidFill>
                            <a:schemeClr val="lt1"/>
                          </a:solidFill>
                          <a:latin typeface="Poppins"/>
                          <a:ea typeface="Poppins"/>
                          <a:cs typeface="Poppins"/>
                          <a:sym typeface="Poppins"/>
                        </a:rPr>
                        <a:t>ALLOCATION</a:t>
                      </a:r>
                      <a:r>
                        <a:rPr b="1" i="1" lang="zh-TW" sz="800">
                          <a:solidFill>
                            <a:srgbClr val="1971A2"/>
                          </a:solidFill>
                          <a:latin typeface="Poppins"/>
                          <a:ea typeface="Poppins"/>
                          <a:cs typeface="Poppins"/>
                          <a:sym typeface="Poppins"/>
                        </a:rPr>
                        <a:t> </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alpha val="0"/>
                        </a:scheme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1971A2"/>
                    </a:solidFill>
                  </a:tcPr>
                </a:tc>
                <a:tc>
                  <a:txBody>
                    <a:bodyPr/>
                    <a:lstStyle/>
                    <a:p>
                      <a:pPr indent="0" lvl="0" marL="0" rtl="0" algn="r">
                        <a:spcBef>
                          <a:spcPts val="0"/>
                        </a:spcBef>
                        <a:spcAft>
                          <a:spcPts val="0"/>
                        </a:spcAft>
                        <a:buNone/>
                      </a:pPr>
                      <a:r>
                        <a:rPr b="1" i="1" lang="zh-TW" sz="800">
                          <a:solidFill>
                            <a:schemeClr val="lt1"/>
                          </a:solidFill>
                          <a:latin typeface="Poppins"/>
                          <a:ea typeface="Poppins"/>
                          <a:cs typeface="Poppins"/>
                          <a:sym typeface="Poppins"/>
                        </a:rPr>
                        <a:t>PERCENTAGE</a:t>
                      </a:r>
                      <a:endParaRPr b="1" i="1" sz="800">
                        <a:solidFill>
                          <a:schemeClr val="lt1"/>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alpha val="0"/>
                        </a:scheme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1971A2"/>
                    </a:solidFill>
                  </a:tcPr>
                </a:tc>
                <a:tc>
                  <a:txBody>
                    <a:bodyPr/>
                    <a:lstStyle/>
                    <a:p>
                      <a:pPr indent="0" lvl="0" marL="0" rtl="0" algn="r">
                        <a:spcBef>
                          <a:spcPts val="0"/>
                        </a:spcBef>
                        <a:spcAft>
                          <a:spcPts val="0"/>
                        </a:spcAft>
                        <a:buNone/>
                      </a:pPr>
                      <a:r>
                        <a:rPr b="1" i="1" lang="zh-TW" sz="800">
                          <a:solidFill>
                            <a:schemeClr val="lt1"/>
                          </a:solidFill>
                          <a:latin typeface="Poppins"/>
                          <a:ea typeface="Poppins"/>
                          <a:cs typeface="Poppins"/>
                          <a:sym typeface="Poppins"/>
                        </a:rPr>
                        <a:t>NUMBER OF TOKENS </a:t>
                      </a:r>
                      <a:endParaRPr b="1" i="1" sz="800">
                        <a:solidFill>
                          <a:schemeClr val="lt1"/>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alpha val="0"/>
                        </a:scheme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1971A2"/>
                    </a:solidFill>
                  </a:tcPr>
                </a:tc>
              </a:tr>
              <a:tr h="1343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GAMING &amp; STAKING REWARD</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60.00%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1,440,000,000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INVESTORS</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10.00%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240,000,000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CORE TEAM</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17.00%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408,000,000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MARKET / LIQUIDITY</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5.00%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120,000,000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ADVISER / HELPER</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2.00%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48,000,000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MARINE CONSERVATIO GROUP</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3.00%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72,000,000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ECOSYSTEM / COMMUNITY</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2.50%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60,000,000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51575">
                <a:tc>
                  <a:txBody>
                    <a:bodyPr/>
                    <a:lstStyle/>
                    <a:p>
                      <a:pPr indent="0" lvl="0" marL="0" rtl="0" algn="l">
                        <a:spcBef>
                          <a:spcPts val="0"/>
                        </a:spcBef>
                        <a:spcAft>
                          <a:spcPts val="0"/>
                        </a:spcAft>
                        <a:buNone/>
                      </a:pPr>
                      <a:r>
                        <a:rPr b="1" i="1" lang="zh-TW" sz="800">
                          <a:solidFill>
                            <a:srgbClr val="1971A2"/>
                          </a:solidFill>
                          <a:latin typeface="Poppins"/>
                          <a:ea typeface="Poppins"/>
                          <a:cs typeface="Poppins"/>
                          <a:sym typeface="Poppins"/>
                        </a:rPr>
                        <a:t>AIRDROP</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0.50%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b="1" i="1" lang="zh-TW" sz="800">
                          <a:solidFill>
                            <a:srgbClr val="1971A2"/>
                          </a:solidFill>
                          <a:latin typeface="Poppins"/>
                          <a:ea typeface="Poppins"/>
                          <a:cs typeface="Poppins"/>
                          <a:sym typeface="Poppins"/>
                        </a:rPr>
                        <a:t>12,000,000</a:t>
                      </a:r>
                      <a:endParaRPr b="1" i="1" sz="800">
                        <a:solidFill>
                          <a:srgbClr val="1971A2"/>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lt2"/>
                    </a:solidFill>
                  </a:tcPr>
                </a:tc>
              </a:tr>
              <a:tr h="224650">
                <a:tc>
                  <a:txBody>
                    <a:bodyPr/>
                    <a:lstStyle/>
                    <a:p>
                      <a:pPr indent="0" lvl="0" marL="0" rtl="0" algn="l">
                        <a:spcBef>
                          <a:spcPts val="0"/>
                        </a:spcBef>
                        <a:spcAft>
                          <a:spcPts val="0"/>
                        </a:spcAft>
                        <a:buNone/>
                      </a:pPr>
                      <a:r>
                        <a:rPr b="1" i="1" lang="zh-TW" sz="800">
                          <a:solidFill>
                            <a:schemeClr val="lt1"/>
                          </a:solidFill>
                          <a:latin typeface="Poppins"/>
                          <a:ea typeface="Poppins"/>
                          <a:cs typeface="Poppins"/>
                          <a:sym typeface="Poppins"/>
                        </a:rPr>
                        <a:t>TOTAL</a:t>
                      </a:r>
                      <a:endParaRPr b="1" i="1" sz="800">
                        <a:solidFill>
                          <a:schemeClr val="lt1"/>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alpha val="0"/>
                        </a:schemeClr>
                      </a:solidFill>
                      <a:prstDash val="solid"/>
                      <a:round/>
                      <a:headEnd len="sm" w="sm" type="none"/>
                      <a:tailEnd len="sm" w="sm" type="none"/>
                    </a:lnB>
                    <a:solidFill>
                      <a:srgbClr val="1971A2"/>
                    </a:solidFill>
                  </a:tcPr>
                </a:tc>
                <a:tc>
                  <a:txBody>
                    <a:bodyPr/>
                    <a:lstStyle/>
                    <a:p>
                      <a:pPr indent="0" lvl="0" marL="0" rtl="0" algn="r">
                        <a:spcBef>
                          <a:spcPts val="0"/>
                        </a:spcBef>
                        <a:spcAft>
                          <a:spcPts val="0"/>
                        </a:spcAft>
                        <a:buNone/>
                      </a:pPr>
                      <a:r>
                        <a:rPr b="1" i="1" lang="zh-TW" sz="800">
                          <a:solidFill>
                            <a:schemeClr val="lt1"/>
                          </a:solidFill>
                          <a:latin typeface="Poppins"/>
                          <a:ea typeface="Poppins"/>
                          <a:cs typeface="Poppins"/>
                          <a:sym typeface="Poppins"/>
                        </a:rPr>
                        <a:t>100.00%</a:t>
                      </a:r>
                      <a:endParaRPr b="1" i="1" sz="800">
                        <a:solidFill>
                          <a:schemeClr val="lt1"/>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alpha val="0"/>
                        </a:schemeClr>
                      </a:solidFill>
                      <a:prstDash val="solid"/>
                      <a:round/>
                      <a:headEnd len="sm" w="sm" type="none"/>
                      <a:tailEnd len="sm" w="sm" type="none"/>
                    </a:lnB>
                    <a:solidFill>
                      <a:srgbClr val="1971A2"/>
                    </a:solidFill>
                  </a:tcPr>
                </a:tc>
                <a:tc>
                  <a:txBody>
                    <a:bodyPr/>
                    <a:lstStyle/>
                    <a:p>
                      <a:pPr indent="0" lvl="0" marL="0" rtl="0" algn="r">
                        <a:spcBef>
                          <a:spcPts val="0"/>
                        </a:spcBef>
                        <a:spcAft>
                          <a:spcPts val="0"/>
                        </a:spcAft>
                        <a:buNone/>
                      </a:pPr>
                      <a:r>
                        <a:rPr b="1" i="1" lang="zh-TW" sz="800">
                          <a:solidFill>
                            <a:schemeClr val="lt1"/>
                          </a:solidFill>
                          <a:latin typeface="Poppins"/>
                          <a:ea typeface="Poppins"/>
                          <a:cs typeface="Poppins"/>
                          <a:sym typeface="Poppins"/>
                        </a:rPr>
                        <a:t>2,400,000,000</a:t>
                      </a:r>
                      <a:endParaRPr b="1" i="1" sz="800">
                        <a:solidFill>
                          <a:schemeClr val="lt1"/>
                        </a:solidFill>
                        <a:latin typeface="Poppins"/>
                        <a:ea typeface="Poppins"/>
                        <a:cs typeface="Poppins"/>
                        <a:sym typeface="Poppins"/>
                      </a:endParaRPr>
                    </a:p>
                  </a:txBody>
                  <a:tcPr marT="91425" marB="91425" marR="91425" marL="91425">
                    <a:lnL cap="flat" cmpd="sng" w="76200">
                      <a:solidFill>
                        <a:schemeClr val="lt1">
                          <a:alpha val="0"/>
                        </a:schemeClr>
                      </a:solidFill>
                      <a:prstDash val="solid"/>
                      <a:round/>
                      <a:headEnd len="sm" w="sm" type="none"/>
                      <a:tailEnd len="sm" w="sm" type="none"/>
                    </a:lnL>
                    <a:lnR cap="flat" cmpd="sng" w="76200">
                      <a:solidFill>
                        <a:schemeClr val="lt1">
                          <a:alpha val="0"/>
                        </a:schemeClr>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alpha val="0"/>
                        </a:schemeClr>
                      </a:solidFill>
                      <a:prstDash val="solid"/>
                      <a:round/>
                      <a:headEnd len="sm" w="sm" type="none"/>
                      <a:tailEnd len="sm" w="sm" type="none"/>
                    </a:lnB>
                    <a:solidFill>
                      <a:srgbClr val="1971A2"/>
                    </a:solidFill>
                  </a:tcPr>
                </a:tc>
              </a:tr>
            </a:tbl>
          </a:graphicData>
        </a:graphic>
      </p:graphicFrame>
      <p:sp>
        <p:nvSpPr>
          <p:cNvPr id="367" name="Google Shape;367;p30"/>
          <p:cNvSpPr txBox="1"/>
          <p:nvPr/>
        </p:nvSpPr>
        <p:spPr>
          <a:xfrm>
            <a:off x="309075" y="4906475"/>
            <a:ext cx="3596100" cy="461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SCA buyback </a:t>
            </a:r>
            <a:endParaRPr sz="1800">
              <a:solidFill>
                <a:srgbClr val="1971A2"/>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(SCA is a deflationary token)</a:t>
            </a:r>
            <a:endParaRPr sz="1800">
              <a:solidFill>
                <a:srgbClr val="1971A2"/>
              </a:solidFill>
              <a:latin typeface="Poppins SemiBold"/>
              <a:ea typeface="Poppins SemiBold"/>
              <a:cs typeface="Poppins SemiBold"/>
              <a:sym typeface="Poppins SemiBold"/>
            </a:endParaRPr>
          </a:p>
        </p:txBody>
      </p:sp>
      <p:sp>
        <p:nvSpPr>
          <p:cNvPr id="368" name="Google Shape;368;p30"/>
          <p:cNvSpPr txBox="1"/>
          <p:nvPr/>
        </p:nvSpPr>
        <p:spPr>
          <a:xfrm>
            <a:off x="232875" y="5321175"/>
            <a:ext cx="451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93% of SOL staking reward at Scallop pool.</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Part of income of Scallop NFTs Decorations.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Part of income of Scallop Decorations Eggs.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SCA burning will be quarterly.</a:t>
            </a:r>
            <a:endParaRPr>
              <a:solidFill>
                <a:srgbClr val="1971A2"/>
              </a:solidFill>
              <a:latin typeface="Poppins Medium"/>
              <a:ea typeface="Poppins Medium"/>
              <a:cs typeface="Poppins Medium"/>
              <a:sym typeface="Poppi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pSp>
        <p:nvGrpSpPr>
          <p:cNvPr id="373" name="Google Shape;373;p31"/>
          <p:cNvGrpSpPr/>
          <p:nvPr/>
        </p:nvGrpSpPr>
        <p:grpSpPr>
          <a:xfrm>
            <a:off x="4700016" y="3298608"/>
            <a:ext cx="5408241" cy="3936732"/>
            <a:chOff x="5071525" y="3474300"/>
            <a:chExt cx="4030286" cy="2933700"/>
          </a:xfrm>
        </p:grpSpPr>
        <p:grpSp>
          <p:nvGrpSpPr>
            <p:cNvPr id="374" name="Google Shape;374;p31"/>
            <p:cNvGrpSpPr/>
            <p:nvPr/>
          </p:nvGrpSpPr>
          <p:grpSpPr>
            <a:xfrm>
              <a:off x="5232110" y="3474366"/>
              <a:ext cx="3869702" cy="2870990"/>
              <a:chOff x="806900" y="1766625"/>
              <a:chExt cx="3423000" cy="2539576"/>
            </a:xfrm>
          </p:grpSpPr>
          <p:pic>
            <p:nvPicPr>
              <p:cNvPr id="375" name="Google Shape;375;p31"/>
              <p:cNvPicPr preferRelativeResize="0"/>
              <p:nvPr/>
            </p:nvPicPr>
            <p:blipFill rotWithShape="1">
              <a:blip r:embed="rId3">
                <a:alphaModFix/>
              </a:blip>
              <a:srcRect b="0" l="0" r="1903" t="0"/>
              <a:stretch/>
            </p:blipFill>
            <p:spPr>
              <a:xfrm>
                <a:off x="806900" y="1766625"/>
                <a:ext cx="2769918" cy="2539576"/>
              </a:xfrm>
              <a:prstGeom prst="rect">
                <a:avLst/>
              </a:prstGeom>
              <a:noFill/>
              <a:ln>
                <a:noFill/>
              </a:ln>
            </p:spPr>
          </p:pic>
          <p:sp>
            <p:nvSpPr>
              <p:cNvPr id="376" name="Google Shape;376;p31"/>
              <p:cNvSpPr txBox="1"/>
              <p:nvPr/>
            </p:nvSpPr>
            <p:spPr>
              <a:xfrm>
                <a:off x="2523375" y="3282575"/>
                <a:ext cx="6630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17%</a:t>
                </a:r>
                <a:endParaRPr b="1" i="1" sz="2000">
                  <a:solidFill>
                    <a:schemeClr val="lt1"/>
                  </a:solidFill>
                  <a:latin typeface="Poppins"/>
                  <a:ea typeface="Poppins"/>
                  <a:cs typeface="Poppins"/>
                  <a:sym typeface="Poppins"/>
                </a:endParaRPr>
              </a:p>
            </p:txBody>
          </p:sp>
          <p:sp>
            <p:nvSpPr>
              <p:cNvPr id="377" name="Google Shape;377;p31"/>
              <p:cNvSpPr txBox="1"/>
              <p:nvPr/>
            </p:nvSpPr>
            <p:spPr>
              <a:xfrm>
                <a:off x="1936563" y="3681575"/>
                <a:ext cx="6630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10%</a:t>
                </a:r>
                <a:endParaRPr b="1" i="1" sz="2000">
                  <a:solidFill>
                    <a:schemeClr val="lt1"/>
                  </a:solidFill>
                  <a:latin typeface="Poppins"/>
                  <a:ea typeface="Poppins"/>
                  <a:cs typeface="Poppins"/>
                  <a:sym typeface="Poppins"/>
                </a:endParaRPr>
              </a:p>
            </p:txBody>
          </p:sp>
          <p:sp>
            <p:nvSpPr>
              <p:cNvPr id="378" name="Google Shape;378;p31"/>
              <p:cNvSpPr txBox="1"/>
              <p:nvPr/>
            </p:nvSpPr>
            <p:spPr>
              <a:xfrm>
                <a:off x="3566900" y="2962375"/>
                <a:ext cx="6630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97AA8"/>
                    </a:solidFill>
                    <a:latin typeface="Poppins"/>
                    <a:ea typeface="Poppins"/>
                    <a:cs typeface="Poppins"/>
                    <a:sym typeface="Poppins"/>
                  </a:rPr>
                  <a:t>0.5%</a:t>
                </a:r>
                <a:endParaRPr b="1" sz="1200">
                  <a:solidFill>
                    <a:srgbClr val="297AA8"/>
                  </a:solidFill>
                  <a:latin typeface="Poppins"/>
                  <a:ea typeface="Poppins"/>
                  <a:cs typeface="Poppins"/>
                  <a:sym typeface="Poppins"/>
                </a:endParaRPr>
              </a:p>
            </p:txBody>
          </p:sp>
          <p:sp>
            <p:nvSpPr>
              <p:cNvPr id="379" name="Google Shape;379;p31"/>
              <p:cNvSpPr txBox="1"/>
              <p:nvPr/>
            </p:nvSpPr>
            <p:spPr>
              <a:xfrm>
                <a:off x="3566900" y="2697450"/>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59AC5"/>
                    </a:solidFill>
                    <a:latin typeface="Poppins"/>
                    <a:ea typeface="Poppins"/>
                    <a:cs typeface="Poppins"/>
                    <a:sym typeface="Poppins"/>
                  </a:rPr>
                  <a:t>2%</a:t>
                </a:r>
                <a:endParaRPr b="1" sz="1200">
                  <a:solidFill>
                    <a:srgbClr val="259AC5"/>
                  </a:solidFill>
                  <a:latin typeface="Poppins"/>
                  <a:ea typeface="Poppins"/>
                  <a:cs typeface="Poppins"/>
                  <a:sym typeface="Poppins"/>
                </a:endParaRPr>
              </a:p>
            </p:txBody>
          </p:sp>
          <p:sp>
            <p:nvSpPr>
              <p:cNvPr id="380" name="Google Shape;380;p31"/>
              <p:cNvSpPr txBox="1"/>
              <p:nvPr/>
            </p:nvSpPr>
            <p:spPr>
              <a:xfrm>
                <a:off x="3566900" y="2432525"/>
                <a:ext cx="6630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79CBE1"/>
                    </a:solidFill>
                    <a:latin typeface="Poppins"/>
                    <a:ea typeface="Poppins"/>
                    <a:cs typeface="Poppins"/>
                    <a:sym typeface="Poppins"/>
                  </a:rPr>
                  <a:t>2.5%</a:t>
                </a:r>
                <a:endParaRPr b="1" sz="1200">
                  <a:solidFill>
                    <a:srgbClr val="79CBE1"/>
                  </a:solidFill>
                  <a:latin typeface="Poppins"/>
                  <a:ea typeface="Poppins"/>
                  <a:cs typeface="Poppins"/>
                  <a:sym typeface="Poppins"/>
                </a:endParaRPr>
              </a:p>
            </p:txBody>
          </p:sp>
          <p:sp>
            <p:nvSpPr>
              <p:cNvPr id="381" name="Google Shape;381;p31"/>
              <p:cNvSpPr txBox="1"/>
              <p:nvPr/>
            </p:nvSpPr>
            <p:spPr>
              <a:xfrm>
                <a:off x="3490700" y="2167600"/>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FB6DB"/>
                    </a:solidFill>
                    <a:latin typeface="Poppins"/>
                    <a:ea typeface="Poppins"/>
                    <a:cs typeface="Poppins"/>
                    <a:sym typeface="Poppins"/>
                  </a:rPr>
                  <a:t>3%</a:t>
                </a:r>
                <a:endParaRPr b="1" sz="1200">
                  <a:solidFill>
                    <a:srgbClr val="3FB6DB"/>
                  </a:solidFill>
                  <a:latin typeface="Poppins"/>
                  <a:ea typeface="Poppins"/>
                  <a:cs typeface="Poppins"/>
                  <a:sym typeface="Poppins"/>
                </a:endParaRPr>
              </a:p>
            </p:txBody>
          </p:sp>
          <p:sp>
            <p:nvSpPr>
              <p:cNvPr id="382" name="Google Shape;382;p31"/>
              <p:cNvSpPr txBox="1"/>
              <p:nvPr/>
            </p:nvSpPr>
            <p:spPr>
              <a:xfrm>
                <a:off x="3385100" y="1902675"/>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782AD"/>
                    </a:solidFill>
                    <a:latin typeface="Poppins"/>
                    <a:ea typeface="Poppins"/>
                    <a:cs typeface="Poppins"/>
                    <a:sym typeface="Poppins"/>
                  </a:rPr>
                  <a:t>5%</a:t>
                </a:r>
                <a:endParaRPr b="1" sz="1200">
                  <a:solidFill>
                    <a:srgbClr val="3782AD"/>
                  </a:solidFill>
                  <a:latin typeface="Poppins"/>
                  <a:ea typeface="Poppins"/>
                  <a:cs typeface="Poppins"/>
                  <a:sym typeface="Poppins"/>
                </a:endParaRPr>
              </a:p>
            </p:txBody>
          </p:sp>
          <p:sp>
            <p:nvSpPr>
              <p:cNvPr id="383" name="Google Shape;383;p31"/>
              <p:cNvSpPr txBox="1"/>
              <p:nvPr/>
            </p:nvSpPr>
            <p:spPr>
              <a:xfrm>
                <a:off x="806900" y="2759375"/>
                <a:ext cx="860100" cy="34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200">
                    <a:solidFill>
                      <a:schemeClr val="lt1"/>
                    </a:solidFill>
                    <a:latin typeface="Poppins"/>
                    <a:ea typeface="Poppins"/>
                    <a:cs typeface="Poppins"/>
                    <a:sym typeface="Poppins"/>
                  </a:rPr>
                  <a:t>60%</a:t>
                </a:r>
                <a:endParaRPr b="1" i="1" sz="2200">
                  <a:solidFill>
                    <a:schemeClr val="lt1"/>
                  </a:solidFill>
                  <a:latin typeface="Poppins"/>
                  <a:ea typeface="Poppins"/>
                  <a:cs typeface="Poppins"/>
                  <a:sym typeface="Poppins"/>
                </a:endParaRPr>
              </a:p>
            </p:txBody>
          </p:sp>
        </p:grpSp>
        <p:sp>
          <p:nvSpPr>
            <p:cNvPr id="384" name="Google Shape;384;p31"/>
            <p:cNvSpPr/>
            <p:nvPr/>
          </p:nvSpPr>
          <p:spPr>
            <a:xfrm>
              <a:off x="5071525" y="3474300"/>
              <a:ext cx="4029900" cy="2933700"/>
            </a:xfrm>
            <a:prstGeom prst="rect">
              <a:avLst/>
            </a:prstGeom>
            <a:solidFill>
              <a:srgbClr val="FFFFFF">
                <a:alpha val="95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1"/>
          <p:cNvGrpSpPr/>
          <p:nvPr/>
        </p:nvGrpSpPr>
        <p:grpSpPr>
          <a:xfrm>
            <a:off x="309075" y="4406388"/>
            <a:ext cx="5768875" cy="2001625"/>
            <a:chOff x="385275" y="2462963"/>
            <a:chExt cx="5768875" cy="2001625"/>
          </a:xfrm>
        </p:grpSpPr>
        <p:grpSp>
          <p:nvGrpSpPr>
            <p:cNvPr id="386" name="Google Shape;386;p31"/>
            <p:cNvGrpSpPr/>
            <p:nvPr/>
          </p:nvGrpSpPr>
          <p:grpSpPr>
            <a:xfrm>
              <a:off x="649863" y="3025087"/>
              <a:ext cx="1478225" cy="1439500"/>
              <a:chOff x="649863" y="2893812"/>
              <a:chExt cx="1478225" cy="1439500"/>
            </a:xfrm>
          </p:grpSpPr>
          <p:pic>
            <p:nvPicPr>
              <p:cNvPr id="387" name="Google Shape;387;p31"/>
              <p:cNvPicPr preferRelativeResize="0"/>
              <p:nvPr/>
            </p:nvPicPr>
            <p:blipFill rotWithShape="1">
              <a:blip r:embed="rId4">
                <a:alphaModFix/>
              </a:blip>
              <a:srcRect b="0" l="1876" r="1876" t="0"/>
              <a:stretch/>
            </p:blipFill>
            <p:spPr>
              <a:xfrm>
                <a:off x="702737" y="2893812"/>
                <a:ext cx="1425349" cy="1439500"/>
              </a:xfrm>
              <a:prstGeom prst="rect">
                <a:avLst/>
              </a:prstGeom>
              <a:noFill/>
              <a:ln>
                <a:noFill/>
              </a:ln>
            </p:spPr>
          </p:pic>
          <p:sp>
            <p:nvSpPr>
              <p:cNvPr id="388" name="Google Shape;388;p31"/>
              <p:cNvSpPr txBox="1"/>
              <p:nvPr/>
            </p:nvSpPr>
            <p:spPr>
              <a:xfrm>
                <a:off x="649863" y="3268713"/>
                <a:ext cx="56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300">
                    <a:solidFill>
                      <a:schemeClr val="lt1"/>
                    </a:solidFill>
                    <a:latin typeface="Poppins"/>
                    <a:ea typeface="Poppins"/>
                    <a:cs typeface="Poppins"/>
                    <a:sym typeface="Poppins"/>
                  </a:rPr>
                  <a:t>40%</a:t>
                </a:r>
                <a:endParaRPr b="1" i="1" sz="1300">
                  <a:solidFill>
                    <a:schemeClr val="lt1"/>
                  </a:solidFill>
                  <a:latin typeface="Poppins"/>
                  <a:ea typeface="Poppins"/>
                  <a:cs typeface="Poppins"/>
                  <a:sym typeface="Poppins"/>
                </a:endParaRPr>
              </a:p>
            </p:txBody>
          </p:sp>
          <p:sp>
            <p:nvSpPr>
              <p:cNvPr id="389" name="Google Shape;389;p31"/>
              <p:cNvSpPr txBox="1"/>
              <p:nvPr/>
            </p:nvSpPr>
            <p:spPr>
              <a:xfrm>
                <a:off x="1372313" y="2970025"/>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10%</a:t>
                </a:r>
                <a:endParaRPr b="1" i="1" sz="1000">
                  <a:solidFill>
                    <a:schemeClr val="lt1"/>
                  </a:solidFill>
                  <a:latin typeface="Poppins"/>
                  <a:ea typeface="Poppins"/>
                  <a:cs typeface="Poppins"/>
                  <a:sym typeface="Poppins"/>
                </a:endParaRPr>
              </a:p>
            </p:txBody>
          </p:sp>
          <p:sp>
            <p:nvSpPr>
              <p:cNvPr id="390" name="Google Shape;390;p31"/>
              <p:cNvSpPr txBox="1"/>
              <p:nvPr/>
            </p:nvSpPr>
            <p:spPr>
              <a:xfrm>
                <a:off x="1647188" y="3174925"/>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10%</a:t>
                </a:r>
                <a:endParaRPr b="1" i="1" sz="1000">
                  <a:solidFill>
                    <a:schemeClr val="lt1"/>
                  </a:solidFill>
                  <a:latin typeface="Poppins"/>
                  <a:ea typeface="Poppins"/>
                  <a:cs typeface="Poppins"/>
                  <a:sym typeface="Poppins"/>
                </a:endParaRPr>
              </a:p>
            </p:txBody>
          </p:sp>
        </p:grpSp>
        <p:grpSp>
          <p:nvGrpSpPr>
            <p:cNvPr id="391" name="Google Shape;391;p31"/>
            <p:cNvGrpSpPr/>
            <p:nvPr/>
          </p:nvGrpSpPr>
          <p:grpSpPr>
            <a:xfrm>
              <a:off x="2222375" y="3313125"/>
              <a:ext cx="3931775" cy="863400"/>
              <a:chOff x="2222375" y="3181850"/>
              <a:chExt cx="3931775" cy="863400"/>
            </a:xfrm>
          </p:grpSpPr>
          <p:sp>
            <p:nvSpPr>
              <p:cNvPr id="392" name="Google Shape;392;p31"/>
              <p:cNvSpPr txBox="1"/>
              <p:nvPr/>
            </p:nvSpPr>
            <p:spPr>
              <a:xfrm>
                <a:off x="2222375" y="3192000"/>
                <a:ext cx="645000" cy="648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i="1" lang="zh-TW">
                    <a:solidFill>
                      <a:srgbClr val="1971A2"/>
                    </a:solidFill>
                    <a:latin typeface="Poppins"/>
                    <a:ea typeface="Poppins"/>
                    <a:cs typeface="Poppins"/>
                    <a:sym typeface="Poppins"/>
                  </a:rPr>
                  <a:t>40%</a:t>
                </a:r>
                <a:r>
                  <a:rPr lang="zh-TW">
                    <a:solidFill>
                      <a:srgbClr val="1971A2"/>
                    </a:solidFill>
                    <a:latin typeface="Poppins Medium"/>
                    <a:ea typeface="Poppins Medium"/>
                    <a:cs typeface="Poppins Medium"/>
                    <a:sym typeface="Poppins Medium"/>
                  </a:rPr>
                  <a:t> </a:t>
                </a:r>
                <a:endParaRPr>
                  <a:solidFill>
                    <a:srgbClr val="1971A2"/>
                  </a:solidFill>
                  <a:latin typeface="Poppins Medium"/>
                  <a:ea typeface="Poppins Medium"/>
                  <a:cs typeface="Poppins Medium"/>
                  <a:sym typeface="Poppins Medium"/>
                </a:endParaRPr>
              </a:p>
              <a:p>
                <a:pPr indent="0" lvl="0" marL="0" rtl="0" algn="r">
                  <a:lnSpc>
                    <a:spcPct val="115000"/>
                  </a:lnSpc>
                  <a:spcBef>
                    <a:spcPts val="0"/>
                  </a:spcBef>
                  <a:spcAft>
                    <a:spcPts val="0"/>
                  </a:spcAft>
                  <a:buNone/>
                </a:pPr>
                <a:r>
                  <a:rPr b="1" i="1" lang="zh-TW">
                    <a:solidFill>
                      <a:srgbClr val="1971A2"/>
                    </a:solidFill>
                    <a:latin typeface="Poppins"/>
                    <a:ea typeface="Poppins"/>
                    <a:cs typeface="Poppins"/>
                    <a:sym typeface="Poppins"/>
                  </a:rPr>
                  <a:t>10%</a:t>
                </a:r>
                <a:r>
                  <a:rPr lang="zh-TW">
                    <a:solidFill>
                      <a:srgbClr val="1971A2"/>
                    </a:solidFill>
                    <a:latin typeface="Poppins Medium"/>
                    <a:ea typeface="Poppins Medium"/>
                    <a:cs typeface="Poppins Medium"/>
                    <a:sym typeface="Poppins Medium"/>
                  </a:rPr>
                  <a:t> </a:t>
                </a:r>
                <a:endParaRPr>
                  <a:solidFill>
                    <a:srgbClr val="1971A2"/>
                  </a:solidFill>
                  <a:latin typeface="Poppins Medium"/>
                  <a:ea typeface="Poppins Medium"/>
                  <a:cs typeface="Poppins Medium"/>
                  <a:sym typeface="Poppins Medium"/>
                </a:endParaRPr>
              </a:p>
            </p:txBody>
          </p:sp>
          <p:sp>
            <p:nvSpPr>
              <p:cNvPr id="393" name="Google Shape;393;p31"/>
              <p:cNvSpPr txBox="1"/>
              <p:nvPr/>
            </p:nvSpPr>
            <p:spPr>
              <a:xfrm>
                <a:off x="2731750" y="3181850"/>
                <a:ext cx="3422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will be minted at the beginning.</a:t>
                </a:r>
                <a:endParaRPr>
                  <a:solidFill>
                    <a:srgbClr val="1971A2"/>
                  </a:solidFill>
                  <a:latin typeface="Poppins Medium"/>
                  <a:ea typeface="Poppins Medium"/>
                  <a:cs typeface="Poppins Medium"/>
                  <a:sym typeface="Poppins Medium"/>
                </a:endParaRPr>
              </a:p>
            </p:txBody>
          </p:sp>
          <p:sp>
            <p:nvSpPr>
              <p:cNvPr id="394" name="Google Shape;394;p31"/>
              <p:cNvSpPr txBox="1"/>
              <p:nvPr/>
            </p:nvSpPr>
            <p:spPr>
              <a:xfrm>
                <a:off x="2731750" y="3429650"/>
                <a:ext cx="3055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a:solidFill>
                      <a:srgbClr val="1971A2"/>
                    </a:solidFill>
                    <a:latin typeface="Poppins Medium"/>
                    <a:ea typeface="Poppins Medium"/>
                    <a:cs typeface="Poppins Medium"/>
                    <a:sym typeface="Poppins Medium"/>
                  </a:rPr>
                  <a:t>will join the market quarterly for  one and a half year.</a:t>
                </a:r>
                <a:endParaRPr>
                  <a:latin typeface="Poppins Medium"/>
                  <a:ea typeface="Poppins Medium"/>
                  <a:cs typeface="Poppins Medium"/>
                  <a:sym typeface="Poppins Medium"/>
                </a:endParaRPr>
              </a:p>
            </p:txBody>
          </p:sp>
        </p:grpSp>
        <p:sp>
          <p:nvSpPr>
            <p:cNvPr id="395" name="Google Shape;395;p31"/>
            <p:cNvSpPr txBox="1"/>
            <p:nvPr/>
          </p:nvSpPr>
          <p:spPr>
            <a:xfrm>
              <a:off x="385275" y="2462963"/>
              <a:ext cx="20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3782AD"/>
                  </a:solidFill>
                  <a:latin typeface="Poppins"/>
                  <a:ea typeface="Poppins"/>
                  <a:cs typeface="Poppins"/>
                  <a:sym typeface="Poppins"/>
                </a:rPr>
                <a:t>5%  </a:t>
              </a:r>
              <a:endParaRPr b="1">
                <a:solidFill>
                  <a:srgbClr val="3782AD"/>
                </a:solidFill>
                <a:latin typeface="Poppins"/>
                <a:ea typeface="Poppins"/>
                <a:cs typeface="Poppins"/>
                <a:sym typeface="Poppins"/>
              </a:endParaRPr>
            </a:p>
            <a:p>
              <a:pPr indent="0" lvl="0" marL="0" rtl="0" algn="l">
                <a:spcBef>
                  <a:spcPts val="0"/>
                </a:spcBef>
                <a:spcAft>
                  <a:spcPts val="0"/>
                </a:spcAft>
                <a:buNone/>
              </a:pPr>
              <a:r>
                <a:rPr b="1" lang="zh-TW">
                  <a:solidFill>
                    <a:srgbClr val="3782AD"/>
                  </a:solidFill>
                  <a:latin typeface="Poppins"/>
                  <a:ea typeface="Poppins"/>
                  <a:cs typeface="Poppins"/>
                  <a:sym typeface="Poppins"/>
                </a:rPr>
                <a:t>MARKET / LIQUIDITY</a:t>
              </a:r>
              <a:endParaRPr b="1">
                <a:solidFill>
                  <a:srgbClr val="3782AD"/>
                </a:solidFill>
                <a:latin typeface="Poppins"/>
                <a:ea typeface="Poppins"/>
                <a:cs typeface="Poppins"/>
                <a:sym typeface="Poppins"/>
              </a:endParaRPr>
            </a:p>
          </p:txBody>
        </p:sp>
      </p:grpSp>
      <p:sp>
        <p:nvSpPr>
          <p:cNvPr id="396" name="Google Shape;396;p31"/>
          <p:cNvSpPr txBox="1"/>
          <p:nvPr/>
        </p:nvSpPr>
        <p:spPr>
          <a:xfrm>
            <a:off x="309075" y="373800"/>
            <a:ext cx="277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2335F"/>
                </a:solidFill>
                <a:latin typeface="Poppins"/>
                <a:ea typeface="Poppins"/>
                <a:cs typeface="Poppins"/>
                <a:sym typeface="Poppins"/>
              </a:rPr>
              <a:t>60%</a:t>
            </a:r>
            <a:endParaRPr b="1">
              <a:solidFill>
                <a:srgbClr val="12335F"/>
              </a:solidFill>
              <a:latin typeface="Poppins"/>
              <a:ea typeface="Poppins"/>
              <a:cs typeface="Poppins"/>
              <a:sym typeface="Poppins"/>
            </a:endParaRPr>
          </a:p>
          <a:p>
            <a:pPr indent="0" lvl="0" marL="0" rtl="0" algn="l">
              <a:spcBef>
                <a:spcPts val="0"/>
              </a:spcBef>
              <a:spcAft>
                <a:spcPts val="0"/>
              </a:spcAft>
              <a:buNone/>
            </a:pPr>
            <a:r>
              <a:rPr b="1" lang="zh-TW">
                <a:solidFill>
                  <a:srgbClr val="12335F"/>
                </a:solidFill>
                <a:latin typeface="Poppins"/>
                <a:ea typeface="Poppins"/>
                <a:cs typeface="Poppins"/>
                <a:sym typeface="Poppins"/>
              </a:rPr>
              <a:t>GAMING &amp; STAKING REWARD</a:t>
            </a:r>
            <a:endParaRPr b="1">
              <a:solidFill>
                <a:srgbClr val="12335F"/>
              </a:solidFill>
              <a:latin typeface="Poppins"/>
              <a:ea typeface="Poppins"/>
              <a:cs typeface="Poppins"/>
              <a:sym typeface="Poppins"/>
            </a:endParaRPr>
          </a:p>
        </p:txBody>
      </p:sp>
      <p:grpSp>
        <p:nvGrpSpPr>
          <p:cNvPr id="397" name="Google Shape;397;p31"/>
          <p:cNvGrpSpPr/>
          <p:nvPr/>
        </p:nvGrpSpPr>
        <p:grpSpPr>
          <a:xfrm>
            <a:off x="626550" y="923350"/>
            <a:ext cx="1425350" cy="1457451"/>
            <a:chOff x="702750" y="1075750"/>
            <a:chExt cx="1425350" cy="1457451"/>
          </a:xfrm>
        </p:grpSpPr>
        <p:pic>
          <p:nvPicPr>
            <p:cNvPr id="398" name="Google Shape;398;p31"/>
            <p:cNvPicPr preferRelativeResize="0"/>
            <p:nvPr/>
          </p:nvPicPr>
          <p:blipFill rotWithShape="1">
            <a:blip r:embed="rId5">
              <a:alphaModFix/>
            </a:blip>
            <a:srcRect b="0" l="0" r="0" t="0"/>
            <a:stretch/>
          </p:blipFill>
          <p:spPr>
            <a:xfrm>
              <a:off x="702750" y="1075750"/>
              <a:ext cx="1425350" cy="1457451"/>
            </a:xfrm>
            <a:prstGeom prst="rect">
              <a:avLst/>
            </a:prstGeom>
            <a:noFill/>
            <a:ln>
              <a:noFill/>
            </a:ln>
          </p:spPr>
        </p:pic>
        <p:sp>
          <p:nvSpPr>
            <p:cNvPr id="399" name="Google Shape;399;p31"/>
            <p:cNvSpPr txBox="1"/>
            <p:nvPr/>
          </p:nvSpPr>
          <p:spPr>
            <a:xfrm>
              <a:off x="834000" y="1173600"/>
              <a:ext cx="5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chemeClr val="lt1"/>
                  </a:solidFill>
                  <a:latin typeface="Poppins"/>
                  <a:ea typeface="Poppins"/>
                  <a:cs typeface="Poppins"/>
                  <a:sym typeface="Poppins"/>
                </a:rPr>
                <a:t>20%</a:t>
              </a:r>
              <a:endParaRPr b="1" i="1">
                <a:solidFill>
                  <a:schemeClr val="lt1"/>
                </a:solidFill>
                <a:latin typeface="Poppins"/>
                <a:ea typeface="Poppins"/>
                <a:cs typeface="Poppins"/>
                <a:sym typeface="Poppins"/>
              </a:endParaRPr>
            </a:p>
          </p:txBody>
        </p:sp>
        <p:sp>
          <p:nvSpPr>
            <p:cNvPr id="400" name="Google Shape;400;p31"/>
            <p:cNvSpPr txBox="1"/>
            <p:nvPr/>
          </p:nvSpPr>
          <p:spPr>
            <a:xfrm>
              <a:off x="1372325" y="1173600"/>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1</a:t>
              </a:r>
              <a:r>
                <a:rPr b="1" i="1" lang="zh-TW" sz="1000">
                  <a:solidFill>
                    <a:schemeClr val="lt1"/>
                  </a:solidFill>
                  <a:latin typeface="Poppins"/>
                  <a:ea typeface="Poppins"/>
                  <a:cs typeface="Poppins"/>
                  <a:sym typeface="Poppins"/>
                </a:rPr>
                <a:t>0%</a:t>
              </a:r>
              <a:endParaRPr b="1" i="1" sz="1000">
                <a:solidFill>
                  <a:schemeClr val="lt1"/>
                </a:solidFill>
                <a:latin typeface="Poppins"/>
                <a:ea typeface="Poppins"/>
                <a:cs typeface="Poppins"/>
                <a:sym typeface="Poppins"/>
              </a:endParaRPr>
            </a:p>
          </p:txBody>
        </p:sp>
        <p:sp>
          <p:nvSpPr>
            <p:cNvPr id="401" name="Google Shape;401;p31"/>
            <p:cNvSpPr txBox="1"/>
            <p:nvPr/>
          </p:nvSpPr>
          <p:spPr>
            <a:xfrm>
              <a:off x="1647200" y="1378500"/>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10%</a:t>
              </a:r>
              <a:endParaRPr b="1" i="1" sz="1000">
                <a:solidFill>
                  <a:schemeClr val="lt1"/>
                </a:solidFill>
                <a:latin typeface="Poppins"/>
                <a:ea typeface="Poppins"/>
                <a:cs typeface="Poppins"/>
                <a:sym typeface="Poppins"/>
              </a:endParaRPr>
            </a:p>
          </p:txBody>
        </p:sp>
      </p:grpSp>
      <p:grpSp>
        <p:nvGrpSpPr>
          <p:cNvPr id="402" name="Google Shape;402;p31"/>
          <p:cNvGrpSpPr/>
          <p:nvPr/>
        </p:nvGrpSpPr>
        <p:grpSpPr>
          <a:xfrm>
            <a:off x="2245475" y="1204175"/>
            <a:ext cx="3832475" cy="863400"/>
            <a:chOff x="2321675" y="1356575"/>
            <a:chExt cx="3832475" cy="863400"/>
          </a:xfrm>
        </p:grpSpPr>
        <p:sp>
          <p:nvSpPr>
            <p:cNvPr id="403" name="Google Shape;403;p31"/>
            <p:cNvSpPr txBox="1"/>
            <p:nvPr/>
          </p:nvSpPr>
          <p:spPr>
            <a:xfrm>
              <a:off x="2321675" y="1366725"/>
              <a:ext cx="545700" cy="648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i="1" lang="zh-TW">
                  <a:solidFill>
                    <a:srgbClr val="1971A2"/>
                  </a:solidFill>
                  <a:latin typeface="Poppins"/>
                  <a:ea typeface="Poppins"/>
                  <a:cs typeface="Poppins"/>
                  <a:sym typeface="Poppins"/>
                </a:rPr>
                <a:t>20%</a:t>
              </a:r>
              <a:r>
                <a:rPr lang="zh-TW">
                  <a:solidFill>
                    <a:srgbClr val="1971A2"/>
                  </a:solidFill>
                  <a:latin typeface="Poppins Medium"/>
                  <a:ea typeface="Poppins Medium"/>
                  <a:cs typeface="Poppins Medium"/>
                  <a:sym typeface="Poppins Medium"/>
                </a:rPr>
                <a:t> </a:t>
              </a:r>
              <a:endParaRPr>
                <a:solidFill>
                  <a:srgbClr val="1971A2"/>
                </a:solidFill>
                <a:latin typeface="Poppins Medium"/>
                <a:ea typeface="Poppins Medium"/>
                <a:cs typeface="Poppins Medium"/>
                <a:sym typeface="Poppins Medium"/>
              </a:endParaRPr>
            </a:p>
            <a:p>
              <a:pPr indent="0" lvl="0" marL="0" rtl="0" algn="r">
                <a:lnSpc>
                  <a:spcPct val="115000"/>
                </a:lnSpc>
                <a:spcBef>
                  <a:spcPts val="0"/>
                </a:spcBef>
                <a:spcAft>
                  <a:spcPts val="0"/>
                </a:spcAft>
                <a:buNone/>
              </a:pPr>
              <a:r>
                <a:rPr b="1" i="1" lang="zh-TW">
                  <a:solidFill>
                    <a:srgbClr val="1971A2"/>
                  </a:solidFill>
                  <a:latin typeface="Poppins"/>
                  <a:ea typeface="Poppins"/>
                  <a:cs typeface="Poppins"/>
                  <a:sym typeface="Poppins"/>
                </a:rPr>
                <a:t>10%</a:t>
              </a:r>
              <a:r>
                <a:rPr lang="zh-TW">
                  <a:solidFill>
                    <a:srgbClr val="1971A2"/>
                  </a:solidFill>
                  <a:latin typeface="Poppins Medium"/>
                  <a:ea typeface="Poppins Medium"/>
                  <a:cs typeface="Poppins Medium"/>
                  <a:sym typeface="Poppins Medium"/>
                </a:rPr>
                <a:t> </a:t>
              </a:r>
              <a:endParaRPr>
                <a:solidFill>
                  <a:srgbClr val="1971A2"/>
                </a:solidFill>
                <a:latin typeface="Poppins Medium"/>
                <a:ea typeface="Poppins Medium"/>
                <a:cs typeface="Poppins Medium"/>
                <a:sym typeface="Poppins Medium"/>
              </a:endParaRPr>
            </a:p>
          </p:txBody>
        </p:sp>
        <p:sp>
          <p:nvSpPr>
            <p:cNvPr id="404" name="Google Shape;404;p31"/>
            <p:cNvSpPr txBox="1"/>
            <p:nvPr/>
          </p:nvSpPr>
          <p:spPr>
            <a:xfrm>
              <a:off x="2731750" y="1356575"/>
              <a:ext cx="3422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will be minted at the beginning.</a:t>
              </a:r>
              <a:endParaRPr>
                <a:solidFill>
                  <a:srgbClr val="1971A2"/>
                </a:solidFill>
                <a:latin typeface="Poppins Medium"/>
                <a:ea typeface="Poppins Medium"/>
                <a:cs typeface="Poppins Medium"/>
                <a:sym typeface="Poppins Medium"/>
              </a:endParaRPr>
            </a:p>
          </p:txBody>
        </p:sp>
        <p:sp>
          <p:nvSpPr>
            <p:cNvPr id="405" name="Google Shape;405;p31"/>
            <p:cNvSpPr txBox="1"/>
            <p:nvPr/>
          </p:nvSpPr>
          <p:spPr>
            <a:xfrm>
              <a:off x="2731750" y="1604375"/>
              <a:ext cx="3422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a:solidFill>
                    <a:srgbClr val="1971A2"/>
                  </a:solidFill>
                  <a:latin typeface="Poppins Medium"/>
                  <a:ea typeface="Poppins Medium"/>
                  <a:cs typeface="Poppins Medium"/>
                  <a:sym typeface="Poppins Medium"/>
                </a:rPr>
                <a:t>will mint and send to the on-chain program quarterly for 2 years.</a:t>
              </a:r>
              <a:endParaRPr/>
            </a:p>
          </p:txBody>
        </p:sp>
      </p:grpSp>
      <p:grpSp>
        <p:nvGrpSpPr>
          <p:cNvPr id="406" name="Google Shape;406;p31"/>
          <p:cNvGrpSpPr/>
          <p:nvPr/>
        </p:nvGrpSpPr>
        <p:grpSpPr>
          <a:xfrm>
            <a:off x="2245475" y="2485575"/>
            <a:ext cx="5672175" cy="1816038"/>
            <a:chOff x="3124675" y="2865550"/>
            <a:chExt cx="5672175" cy="1816038"/>
          </a:xfrm>
        </p:grpSpPr>
        <p:grpSp>
          <p:nvGrpSpPr>
            <p:cNvPr id="407" name="Google Shape;407;p31"/>
            <p:cNvGrpSpPr/>
            <p:nvPr/>
          </p:nvGrpSpPr>
          <p:grpSpPr>
            <a:xfrm>
              <a:off x="3124675" y="3362664"/>
              <a:ext cx="3832500" cy="1112712"/>
              <a:chOff x="3124675" y="3246550"/>
              <a:chExt cx="3832500" cy="1112712"/>
            </a:xfrm>
          </p:grpSpPr>
          <p:sp>
            <p:nvSpPr>
              <p:cNvPr id="408" name="Google Shape;408;p31"/>
              <p:cNvSpPr txBox="1"/>
              <p:nvPr/>
            </p:nvSpPr>
            <p:spPr>
              <a:xfrm>
                <a:off x="4216350" y="3246550"/>
                <a:ext cx="124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64A82"/>
                    </a:solidFill>
                    <a:latin typeface="Poppins"/>
                    <a:ea typeface="Poppins"/>
                    <a:cs typeface="Poppins"/>
                    <a:sym typeface="Poppins"/>
                  </a:rPr>
                  <a:t>17%</a:t>
                </a:r>
                <a:endParaRPr b="1">
                  <a:solidFill>
                    <a:srgbClr val="164A82"/>
                  </a:solidFill>
                  <a:latin typeface="Poppins"/>
                  <a:ea typeface="Poppins"/>
                  <a:cs typeface="Poppins"/>
                  <a:sym typeface="Poppins"/>
                </a:endParaRPr>
              </a:p>
              <a:p>
                <a:pPr indent="0" lvl="0" marL="0" rtl="0" algn="l">
                  <a:spcBef>
                    <a:spcPts val="0"/>
                  </a:spcBef>
                  <a:spcAft>
                    <a:spcPts val="0"/>
                  </a:spcAft>
                  <a:buNone/>
                </a:pPr>
                <a:r>
                  <a:rPr b="1" lang="zh-TW">
                    <a:solidFill>
                      <a:srgbClr val="164A82"/>
                    </a:solidFill>
                    <a:latin typeface="Poppins"/>
                    <a:ea typeface="Poppins"/>
                    <a:cs typeface="Poppins"/>
                    <a:sym typeface="Poppins"/>
                  </a:rPr>
                  <a:t>CORE TEAM</a:t>
                </a:r>
                <a:endParaRPr b="1">
                  <a:solidFill>
                    <a:srgbClr val="1D619E"/>
                  </a:solidFill>
                  <a:latin typeface="Poppins"/>
                  <a:ea typeface="Poppins"/>
                  <a:cs typeface="Poppins"/>
                  <a:sym typeface="Poppins"/>
                </a:endParaRPr>
              </a:p>
            </p:txBody>
          </p:sp>
          <p:sp>
            <p:nvSpPr>
              <p:cNvPr id="409" name="Google Shape;409;p31"/>
              <p:cNvSpPr txBox="1"/>
              <p:nvPr/>
            </p:nvSpPr>
            <p:spPr>
              <a:xfrm>
                <a:off x="3124675" y="3246550"/>
                <a:ext cx="110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1D619E"/>
                    </a:solidFill>
                    <a:latin typeface="Poppins"/>
                    <a:ea typeface="Poppins"/>
                    <a:cs typeface="Poppins"/>
                    <a:sym typeface="Poppins"/>
                  </a:rPr>
                  <a:t>10%</a:t>
                </a:r>
                <a:endParaRPr b="1">
                  <a:solidFill>
                    <a:srgbClr val="1D619E"/>
                  </a:solidFill>
                  <a:latin typeface="Poppins"/>
                  <a:ea typeface="Poppins"/>
                  <a:cs typeface="Poppins"/>
                  <a:sym typeface="Poppins"/>
                </a:endParaRPr>
              </a:p>
              <a:p>
                <a:pPr indent="0" lvl="0" marL="0" rtl="0" algn="l">
                  <a:spcBef>
                    <a:spcPts val="0"/>
                  </a:spcBef>
                  <a:spcAft>
                    <a:spcPts val="0"/>
                  </a:spcAft>
                  <a:buNone/>
                </a:pPr>
                <a:r>
                  <a:rPr b="1" lang="zh-TW">
                    <a:solidFill>
                      <a:srgbClr val="1D619E"/>
                    </a:solidFill>
                    <a:latin typeface="Poppins"/>
                    <a:ea typeface="Poppins"/>
                    <a:cs typeface="Poppins"/>
                    <a:sym typeface="Poppins"/>
                  </a:rPr>
                  <a:t>INVESTOR</a:t>
                </a:r>
                <a:endParaRPr b="1">
                  <a:solidFill>
                    <a:srgbClr val="164A82"/>
                  </a:solidFill>
                  <a:latin typeface="Poppins"/>
                  <a:ea typeface="Poppins"/>
                  <a:cs typeface="Poppins"/>
                  <a:sym typeface="Poppins"/>
                </a:endParaRPr>
              </a:p>
            </p:txBody>
          </p:sp>
          <p:sp>
            <p:nvSpPr>
              <p:cNvPr id="410" name="Google Shape;410;p31"/>
              <p:cNvSpPr txBox="1"/>
              <p:nvPr/>
            </p:nvSpPr>
            <p:spPr>
              <a:xfrm>
                <a:off x="3124675" y="3743662"/>
                <a:ext cx="38325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a:solidFill>
                      <a:srgbClr val="1971A2"/>
                    </a:solidFill>
                    <a:latin typeface="Poppins Medium"/>
                    <a:ea typeface="Poppins Medium"/>
                    <a:cs typeface="Poppins Medium"/>
                    <a:sym typeface="Poppins Medium"/>
                  </a:rPr>
                  <a:t>Locked on-chain with a cliff of 6 months and 3 year linear unlocking.</a:t>
                </a:r>
                <a:endParaRPr>
                  <a:solidFill>
                    <a:srgbClr val="1971A2"/>
                  </a:solidFill>
                  <a:latin typeface="Poppins Medium"/>
                  <a:ea typeface="Poppins Medium"/>
                  <a:cs typeface="Poppins Medium"/>
                  <a:sym typeface="Poppins Medium"/>
                </a:endParaRPr>
              </a:p>
            </p:txBody>
          </p:sp>
        </p:grpSp>
        <p:grpSp>
          <p:nvGrpSpPr>
            <p:cNvPr id="411" name="Google Shape;411;p31"/>
            <p:cNvGrpSpPr/>
            <p:nvPr/>
          </p:nvGrpSpPr>
          <p:grpSpPr>
            <a:xfrm>
              <a:off x="6507600" y="2865550"/>
              <a:ext cx="2289250" cy="1816038"/>
              <a:chOff x="6507600" y="2865550"/>
              <a:chExt cx="2289250" cy="1816038"/>
            </a:xfrm>
          </p:grpSpPr>
          <p:sp>
            <p:nvSpPr>
              <p:cNvPr id="412" name="Google Shape;412;p31"/>
              <p:cNvSpPr txBox="1"/>
              <p:nvPr/>
            </p:nvSpPr>
            <p:spPr>
              <a:xfrm>
                <a:off x="8347150" y="4373788"/>
                <a:ext cx="44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800">
                    <a:solidFill>
                      <a:srgbClr val="666666"/>
                    </a:solidFill>
                    <a:latin typeface="Poppins"/>
                    <a:ea typeface="Poppins"/>
                    <a:cs typeface="Poppins"/>
                    <a:sym typeface="Poppins"/>
                  </a:rPr>
                  <a:t>TIME</a:t>
                </a:r>
                <a:endParaRPr b="1" i="1" sz="800">
                  <a:solidFill>
                    <a:srgbClr val="666666"/>
                  </a:solidFill>
                  <a:latin typeface="Poppins"/>
                  <a:ea typeface="Poppins"/>
                  <a:cs typeface="Poppins"/>
                  <a:sym typeface="Poppins"/>
                </a:endParaRPr>
              </a:p>
            </p:txBody>
          </p:sp>
          <p:pic>
            <p:nvPicPr>
              <p:cNvPr id="413" name="Google Shape;413;p31"/>
              <p:cNvPicPr preferRelativeResize="0"/>
              <p:nvPr/>
            </p:nvPicPr>
            <p:blipFill rotWithShape="1">
              <a:blip r:embed="rId6">
                <a:alphaModFix/>
              </a:blip>
              <a:srcRect b="1550" l="0" r="0" t="1540"/>
              <a:stretch/>
            </p:blipFill>
            <p:spPr>
              <a:xfrm>
                <a:off x="7033375" y="3017925"/>
                <a:ext cx="1472335" cy="1457451"/>
              </a:xfrm>
              <a:prstGeom prst="rect">
                <a:avLst/>
              </a:prstGeom>
              <a:noFill/>
              <a:ln>
                <a:noFill/>
              </a:ln>
            </p:spPr>
          </p:pic>
          <p:sp>
            <p:nvSpPr>
              <p:cNvPr id="414" name="Google Shape;414;p31"/>
              <p:cNvSpPr txBox="1"/>
              <p:nvPr/>
            </p:nvSpPr>
            <p:spPr>
              <a:xfrm>
                <a:off x="6507600" y="2865550"/>
                <a:ext cx="7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800">
                    <a:solidFill>
                      <a:srgbClr val="666666"/>
                    </a:solidFill>
                    <a:latin typeface="Poppins"/>
                    <a:ea typeface="Poppins"/>
                    <a:cs typeface="Poppins"/>
                    <a:sym typeface="Poppins"/>
                  </a:rPr>
                  <a:t>Unlock%</a:t>
                </a:r>
                <a:endParaRPr b="1" i="1" sz="800">
                  <a:solidFill>
                    <a:srgbClr val="666666"/>
                  </a:solidFill>
                  <a:latin typeface="Poppins"/>
                  <a:ea typeface="Poppins"/>
                  <a:cs typeface="Poppins"/>
                  <a:sym typeface="Poppins"/>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nvSpPr>
        <p:spPr>
          <a:xfrm>
            <a:off x="422500" y="409525"/>
            <a:ext cx="48390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chemeClr val="lt2"/>
                </a:solidFill>
                <a:latin typeface="Poppins SemiBold"/>
                <a:ea typeface="Poppins SemiBold"/>
                <a:cs typeface="Poppins SemiBold"/>
                <a:sym typeface="Poppins SemiBold"/>
              </a:rPr>
              <a:t>Problems We Found</a:t>
            </a:r>
            <a:endParaRPr sz="3600">
              <a:solidFill>
                <a:schemeClr val="lt2"/>
              </a:solidFill>
              <a:latin typeface="Poppins SemiBold"/>
              <a:ea typeface="Poppins SemiBold"/>
              <a:cs typeface="Poppins SemiBold"/>
              <a:sym typeface="Poppins SemiBold"/>
            </a:endParaRPr>
          </a:p>
        </p:txBody>
      </p:sp>
      <p:sp>
        <p:nvSpPr>
          <p:cNvPr id="70" name="Google Shape;70;p14"/>
          <p:cNvSpPr txBox="1"/>
          <p:nvPr/>
        </p:nvSpPr>
        <p:spPr>
          <a:xfrm>
            <a:off x="270100" y="257125"/>
            <a:ext cx="48390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rgbClr val="1971A2"/>
                </a:solidFill>
                <a:latin typeface="Poppins SemiBold"/>
                <a:ea typeface="Poppins SemiBold"/>
                <a:cs typeface="Poppins SemiBold"/>
                <a:sym typeface="Poppins SemiBold"/>
              </a:rPr>
              <a:t>Problems We Found</a:t>
            </a:r>
            <a:endParaRPr sz="3600">
              <a:solidFill>
                <a:srgbClr val="1971A2"/>
              </a:solidFill>
              <a:latin typeface="Poppins SemiBold"/>
              <a:ea typeface="Poppins SemiBold"/>
              <a:cs typeface="Poppins SemiBold"/>
              <a:sym typeface="Poppins SemiBold"/>
            </a:endParaRPr>
          </a:p>
        </p:txBody>
      </p:sp>
      <p:grpSp>
        <p:nvGrpSpPr>
          <p:cNvPr id="71" name="Google Shape;71;p14"/>
          <p:cNvGrpSpPr/>
          <p:nvPr/>
        </p:nvGrpSpPr>
        <p:grpSpPr>
          <a:xfrm>
            <a:off x="1001650" y="1440320"/>
            <a:ext cx="1558500" cy="1560280"/>
            <a:chOff x="1136050" y="1440320"/>
            <a:chExt cx="1558500" cy="1560280"/>
          </a:xfrm>
        </p:grpSpPr>
        <p:pic>
          <p:nvPicPr>
            <p:cNvPr id="72" name="Google Shape;72;p14"/>
            <p:cNvPicPr preferRelativeResize="0"/>
            <p:nvPr/>
          </p:nvPicPr>
          <p:blipFill rotWithShape="1">
            <a:blip r:embed="rId3">
              <a:alphaModFix/>
            </a:blip>
            <a:srcRect b="3615" l="6971" r="74161" t="7114"/>
            <a:stretch/>
          </p:blipFill>
          <p:spPr>
            <a:xfrm>
              <a:off x="1443762" y="1440320"/>
              <a:ext cx="943076" cy="1560280"/>
            </a:xfrm>
            <a:prstGeom prst="rect">
              <a:avLst/>
            </a:prstGeom>
            <a:noFill/>
            <a:ln>
              <a:noFill/>
            </a:ln>
          </p:spPr>
        </p:pic>
        <p:sp>
          <p:nvSpPr>
            <p:cNvPr id="73" name="Google Shape;73;p14"/>
            <p:cNvSpPr txBox="1"/>
            <p:nvPr/>
          </p:nvSpPr>
          <p:spPr>
            <a:xfrm>
              <a:off x="1136050" y="2655000"/>
              <a:ext cx="15585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a:solidFill>
                    <a:srgbClr val="1971A2"/>
                  </a:solidFill>
                  <a:latin typeface="Poppins Medium"/>
                  <a:ea typeface="Poppins Medium"/>
                  <a:cs typeface="Poppins Medium"/>
                  <a:sym typeface="Poppins Medium"/>
                </a:rPr>
                <a:t>A</a:t>
              </a:r>
              <a:r>
                <a:rPr lang="zh-TW">
                  <a:solidFill>
                    <a:srgbClr val="1971A2"/>
                  </a:solidFill>
                  <a:latin typeface="Poppins Medium"/>
                  <a:ea typeface="Poppins Medium"/>
                  <a:cs typeface="Poppins Medium"/>
                  <a:sym typeface="Poppins Medium"/>
                </a:rPr>
                <a:t>pp stickiness.</a:t>
              </a:r>
              <a:endParaRPr>
                <a:solidFill>
                  <a:srgbClr val="1971A2"/>
                </a:solidFill>
                <a:latin typeface="Poppins Medium"/>
                <a:ea typeface="Poppins Medium"/>
                <a:cs typeface="Poppins Medium"/>
                <a:sym typeface="Poppins Medium"/>
              </a:endParaRPr>
            </a:p>
          </p:txBody>
        </p:sp>
      </p:grpSp>
      <p:grpSp>
        <p:nvGrpSpPr>
          <p:cNvPr id="74" name="Google Shape;74;p14"/>
          <p:cNvGrpSpPr/>
          <p:nvPr/>
        </p:nvGrpSpPr>
        <p:grpSpPr>
          <a:xfrm>
            <a:off x="3546138" y="1440325"/>
            <a:ext cx="2051700" cy="1560275"/>
            <a:chOff x="3315588" y="1440325"/>
            <a:chExt cx="2051700" cy="1560275"/>
          </a:xfrm>
        </p:grpSpPr>
        <p:pic>
          <p:nvPicPr>
            <p:cNvPr id="75" name="Google Shape;75;p14"/>
            <p:cNvPicPr preferRelativeResize="0"/>
            <p:nvPr/>
          </p:nvPicPr>
          <p:blipFill rotWithShape="1">
            <a:blip r:embed="rId4">
              <a:alphaModFix/>
            </a:blip>
            <a:srcRect b="5445" l="32557" r="38211" t="5276"/>
            <a:stretch/>
          </p:blipFill>
          <p:spPr>
            <a:xfrm>
              <a:off x="3610904" y="1440325"/>
              <a:ext cx="1461067" cy="1560275"/>
            </a:xfrm>
            <a:prstGeom prst="rect">
              <a:avLst/>
            </a:prstGeom>
            <a:noFill/>
            <a:ln>
              <a:noFill/>
            </a:ln>
          </p:spPr>
        </p:pic>
        <p:sp>
          <p:nvSpPr>
            <p:cNvPr id="76" name="Google Shape;76;p14"/>
            <p:cNvSpPr txBox="1"/>
            <p:nvPr/>
          </p:nvSpPr>
          <p:spPr>
            <a:xfrm>
              <a:off x="3315588" y="2383200"/>
              <a:ext cx="2051700" cy="6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a:solidFill>
                    <a:srgbClr val="1971A2"/>
                  </a:solidFill>
                  <a:latin typeface="Poppins Medium"/>
                  <a:ea typeface="Poppins Medium"/>
                  <a:cs typeface="Poppins Medium"/>
                  <a:sym typeface="Poppins Medium"/>
                </a:rPr>
                <a:t>Solana has</a:t>
              </a:r>
              <a:r>
                <a:rPr lang="zh-TW">
                  <a:solidFill>
                    <a:srgbClr val="1971A2"/>
                  </a:solidFill>
                  <a:latin typeface="Poppins Medium"/>
                  <a:ea typeface="Poppins Medium"/>
                  <a:cs typeface="Poppins Medium"/>
                  <a:sym typeface="Poppins Medium"/>
                </a:rPr>
                <a:t> 0</a:t>
              </a:r>
              <a:r>
                <a:rPr lang="zh-TW">
                  <a:solidFill>
                    <a:srgbClr val="1971A2"/>
                  </a:solidFill>
                  <a:latin typeface="Poppins Medium"/>
                  <a:ea typeface="Poppins Medium"/>
                  <a:cs typeface="Poppins Medium"/>
                  <a:sym typeface="Poppins Medium"/>
                </a:rPr>
                <a:t> no loss lottery project.</a:t>
              </a:r>
              <a:endParaRPr>
                <a:solidFill>
                  <a:srgbClr val="1971A2"/>
                </a:solidFill>
                <a:latin typeface="Poppins Medium"/>
                <a:ea typeface="Poppins Medium"/>
                <a:cs typeface="Poppins Medium"/>
                <a:sym typeface="Poppins Medium"/>
              </a:endParaRPr>
            </a:p>
          </p:txBody>
        </p:sp>
      </p:grpSp>
      <p:grpSp>
        <p:nvGrpSpPr>
          <p:cNvPr id="77" name="Google Shape;77;p14"/>
          <p:cNvGrpSpPr/>
          <p:nvPr/>
        </p:nvGrpSpPr>
        <p:grpSpPr>
          <a:xfrm>
            <a:off x="6392863" y="1440325"/>
            <a:ext cx="1940400" cy="1560275"/>
            <a:chOff x="6422388" y="1440325"/>
            <a:chExt cx="1940400" cy="1560275"/>
          </a:xfrm>
        </p:grpSpPr>
        <p:pic>
          <p:nvPicPr>
            <p:cNvPr id="78" name="Google Shape;78;p14"/>
            <p:cNvPicPr preferRelativeResize="0"/>
            <p:nvPr/>
          </p:nvPicPr>
          <p:blipFill rotWithShape="1">
            <a:blip r:embed="rId5">
              <a:alphaModFix/>
            </a:blip>
            <a:srcRect b="3882" l="64689" r="7143" t="4323"/>
            <a:stretch/>
          </p:blipFill>
          <p:spPr>
            <a:xfrm>
              <a:off x="6707927" y="1440325"/>
              <a:ext cx="1369322" cy="1560275"/>
            </a:xfrm>
            <a:prstGeom prst="rect">
              <a:avLst/>
            </a:prstGeom>
            <a:noFill/>
            <a:ln>
              <a:noFill/>
            </a:ln>
          </p:spPr>
        </p:pic>
        <p:sp>
          <p:nvSpPr>
            <p:cNvPr id="79" name="Google Shape;79;p14"/>
            <p:cNvSpPr txBox="1"/>
            <p:nvPr/>
          </p:nvSpPr>
          <p:spPr>
            <a:xfrm>
              <a:off x="6422388" y="2163300"/>
              <a:ext cx="1940400" cy="8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a:solidFill>
                    <a:srgbClr val="1971A2"/>
                  </a:solidFill>
                  <a:latin typeface="Poppins Medium"/>
                  <a:ea typeface="Poppins Medium"/>
                  <a:cs typeface="Poppins Medium"/>
                  <a:sym typeface="Poppins Medium"/>
                </a:rPr>
                <a:t>The huge potential of on-chain collectibles.</a:t>
              </a:r>
              <a:endParaRPr>
                <a:solidFill>
                  <a:srgbClr val="1971A2"/>
                </a:solidFill>
                <a:latin typeface="Poppins Medium"/>
                <a:ea typeface="Poppins Medium"/>
                <a:cs typeface="Poppins Medium"/>
                <a:sym typeface="Poppins Medium"/>
              </a:endParaRPr>
            </a:p>
          </p:txBody>
        </p:sp>
      </p:grpSp>
      <p:sp>
        <p:nvSpPr>
          <p:cNvPr id="80" name="Google Shape;80;p14"/>
          <p:cNvSpPr txBox="1"/>
          <p:nvPr/>
        </p:nvSpPr>
        <p:spPr>
          <a:xfrm>
            <a:off x="422500" y="3444900"/>
            <a:ext cx="65112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chemeClr val="lt2"/>
                </a:solidFill>
                <a:latin typeface="Poppins SemiBold"/>
                <a:ea typeface="Poppins SemiBold"/>
                <a:cs typeface="Poppins SemiBold"/>
                <a:sym typeface="Poppins SemiBold"/>
              </a:rPr>
              <a:t>What Do We Want to Build?</a:t>
            </a:r>
            <a:endParaRPr sz="3600">
              <a:solidFill>
                <a:schemeClr val="lt2"/>
              </a:solidFill>
              <a:latin typeface="Poppins SemiBold"/>
              <a:ea typeface="Poppins SemiBold"/>
              <a:cs typeface="Poppins SemiBold"/>
              <a:sym typeface="Poppins SemiBold"/>
            </a:endParaRPr>
          </a:p>
        </p:txBody>
      </p:sp>
      <p:sp>
        <p:nvSpPr>
          <p:cNvPr id="81" name="Google Shape;81;p14"/>
          <p:cNvSpPr txBox="1"/>
          <p:nvPr/>
        </p:nvSpPr>
        <p:spPr>
          <a:xfrm>
            <a:off x="270100" y="3292500"/>
            <a:ext cx="65112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rgbClr val="1971A2"/>
                </a:solidFill>
                <a:latin typeface="Poppins SemiBold"/>
                <a:ea typeface="Poppins SemiBold"/>
                <a:cs typeface="Poppins SemiBold"/>
                <a:sym typeface="Poppins SemiBold"/>
              </a:rPr>
              <a:t>What Do We Want to Build?</a:t>
            </a:r>
            <a:endParaRPr sz="3600">
              <a:solidFill>
                <a:srgbClr val="1971A2"/>
              </a:solidFill>
              <a:latin typeface="Poppins SemiBold"/>
              <a:ea typeface="Poppins SemiBold"/>
              <a:cs typeface="Poppins SemiBold"/>
              <a:sym typeface="Poppins SemiBold"/>
            </a:endParaRPr>
          </a:p>
        </p:txBody>
      </p:sp>
      <p:sp>
        <p:nvSpPr>
          <p:cNvPr id="82" name="Google Shape;82;p14"/>
          <p:cNvSpPr/>
          <p:nvPr/>
        </p:nvSpPr>
        <p:spPr>
          <a:xfrm>
            <a:off x="1134100" y="4323448"/>
            <a:ext cx="1293600" cy="12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3925188" y="4323300"/>
            <a:ext cx="1293600" cy="12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6716275" y="4323300"/>
            <a:ext cx="1293600" cy="12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1134100" y="5616913"/>
            <a:ext cx="1293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GAME-LIKE </a:t>
            </a:r>
            <a:endParaRPr b="1" i="1">
              <a:solidFill>
                <a:srgbClr val="1971A2"/>
              </a:solidFill>
              <a:latin typeface="Poppins"/>
              <a:ea typeface="Poppins"/>
              <a:cs typeface="Poppins"/>
              <a:sym typeface="Poppins"/>
            </a:endParaRPr>
          </a:p>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EXPERIENCE</a:t>
            </a:r>
            <a:endParaRPr b="1" i="1">
              <a:solidFill>
                <a:srgbClr val="1971A2"/>
              </a:solidFill>
              <a:latin typeface="Poppins"/>
              <a:ea typeface="Poppins"/>
              <a:cs typeface="Poppins"/>
              <a:sym typeface="Poppins"/>
            </a:endParaRPr>
          </a:p>
        </p:txBody>
      </p:sp>
      <p:sp>
        <p:nvSpPr>
          <p:cNvPr id="86" name="Google Shape;86;p14"/>
          <p:cNvSpPr txBox="1"/>
          <p:nvPr/>
        </p:nvSpPr>
        <p:spPr>
          <a:xfrm>
            <a:off x="3925188" y="5616913"/>
            <a:ext cx="1293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NO LOSS </a:t>
            </a:r>
            <a:endParaRPr b="1" i="1">
              <a:solidFill>
                <a:srgbClr val="1971A2"/>
              </a:solidFill>
              <a:latin typeface="Poppins"/>
              <a:ea typeface="Poppins"/>
              <a:cs typeface="Poppins"/>
              <a:sym typeface="Poppins"/>
            </a:endParaRPr>
          </a:p>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LOTTERY</a:t>
            </a:r>
            <a:endParaRPr b="1" i="1">
              <a:solidFill>
                <a:srgbClr val="1971A2"/>
              </a:solidFill>
              <a:latin typeface="Poppins"/>
              <a:ea typeface="Poppins"/>
              <a:cs typeface="Poppins"/>
              <a:sym typeface="Poppins"/>
            </a:endParaRPr>
          </a:p>
        </p:txBody>
      </p:sp>
      <p:sp>
        <p:nvSpPr>
          <p:cNvPr id="87" name="Google Shape;87;p14"/>
          <p:cNvSpPr txBox="1"/>
          <p:nvPr/>
        </p:nvSpPr>
        <p:spPr>
          <a:xfrm>
            <a:off x="6292525" y="5616913"/>
            <a:ext cx="2141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GIVE AWAY USEFUL </a:t>
            </a:r>
            <a:endParaRPr b="1" i="1">
              <a:solidFill>
                <a:srgbClr val="1971A2"/>
              </a:solidFill>
              <a:latin typeface="Poppins"/>
              <a:ea typeface="Poppins"/>
              <a:cs typeface="Poppins"/>
              <a:sym typeface="Poppins"/>
            </a:endParaRPr>
          </a:p>
          <a:p>
            <a:pPr indent="0" lvl="0" marL="0" rtl="0" algn="ctr">
              <a:lnSpc>
                <a:spcPct val="115000"/>
              </a:lnSpc>
              <a:spcBef>
                <a:spcPts val="0"/>
              </a:spcBef>
              <a:spcAft>
                <a:spcPts val="0"/>
              </a:spcAft>
              <a:buNone/>
            </a:pPr>
            <a:r>
              <a:rPr b="1" i="1" lang="zh-TW">
                <a:solidFill>
                  <a:srgbClr val="1971A2"/>
                </a:solidFill>
                <a:latin typeface="Poppins"/>
                <a:ea typeface="Poppins"/>
                <a:cs typeface="Poppins"/>
                <a:sym typeface="Poppins"/>
              </a:rPr>
              <a:t>COLLECTIBLES</a:t>
            </a:r>
            <a:endParaRPr b="1" i="1">
              <a:solidFill>
                <a:srgbClr val="1971A2"/>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32"/>
          <p:cNvGrpSpPr/>
          <p:nvPr/>
        </p:nvGrpSpPr>
        <p:grpSpPr>
          <a:xfrm>
            <a:off x="4700016" y="3298608"/>
            <a:ext cx="5408241" cy="3936732"/>
            <a:chOff x="5071525" y="3474300"/>
            <a:chExt cx="4030286" cy="2933700"/>
          </a:xfrm>
        </p:grpSpPr>
        <p:grpSp>
          <p:nvGrpSpPr>
            <p:cNvPr id="420" name="Google Shape;420;p32"/>
            <p:cNvGrpSpPr/>
            <p:nvPr/>
          </p:nvGrpSpPr>
          <p:grpSpPr>
            <a:xfrm>
              <a:off x="5232110" y="3474366"/>
              <a:ext cx="3869702" cy="2870990"/>
              <a:chOff x="806900" y="1766625"/>
              <a:chExt cx="3423000" cy="2539576"/>
            </a:xfrm>
          </p:grpSpPr>
          <p:pic>
            <p:nvPicPr>
              <p:cNvPr id="421" name="Google Shape;421;p32"/>
              <p:cNvPicPr preferRelativeResize="0"/>
              <p:nvPr/>
            </p:nvPicPr>
            <p:blipFill rotWithShape="1">
              <a:blip r:embed="rId3">
                <a:alphaModFix/>
              </a:blip>
              <a:srcRect b="0" l="0" r="1903" t="0"/>
              <a:stretch/>
            </p:blipFill>
            <p:spPr>
              <a:xfrm>
                <a:off x="806900" y="1766625"/>
                <a:ext cx="2769918" cy="2539576"/>
              </a:xfrm>
              <a:prstGeom prst="rect">
                <a:avLst/>
              </a:prstGeom>
              <a:noFill/>
              <a:ln>
                <a:noFill/>
              </a:ln>
            </p:spPr>
          </p:pic>
          <p:sp>
            <p:nvSpPr>
              <p:cNvPr id="422" name="Google Shape;422;p32"/>
              <p:cNvSpPr txBox="1"/>
              <p:nvPr/>
            </p:nvSpPr>
            <p:spPr>
              <a:xfrm>
                <a:off x="2523375" y="3282575"/>
                <a:ext cx="6630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17%</a:t>
                </a:r>
                <a:endParaRPr b="1" i="1" sz="2000">
                  <a:solidFill>
                    <a:schemeClr val="lt1"/>
                  </a:solidFill>
                  <a:latin typeface="Poppins"/>
                  <a:ea typeface="Poppins"/>
                  <a:cs typeface="Poppins"/>
                  <a:sym typeface="Poppins"/>
                </a:endParaRPr>
              </a:p>
            </p:txBody>
          </p:sp>
          <p:sp>
            <p:nvSpPr>
              <p:cNvPr id="423" name="Google Shape;423;p32"/>
              <p:cNvSpPr txBox="1"/>
              <p:nvPr/>
            </p:nvSpPr>
            <p:spPr>
              <a:xfrm>
                <a:off x="1936563" y="3681575"/>
                <a:ext cx="6630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000">
                    <a:solidFill>
                      <a:schemeClr val="lt1"/>
                    </a:solidFill>
                    <a:latin typeface="Poppins"/>
                    <a:ea typeface="Poppins"/>
                    <a:cs typeface="Poppins"/>
                    <a:sym typeface="Poppins"/>
                  </a:rPr>
                  <a:t>10%</a:t>
                </a:r>
                <a:endParaRPr b="1" i="1" sz="2000">
                  <a:solidFill>
                    <a:schemeClr val="lt1"/>
                  </a:solidFill>
                  <a:latin typeface="Poppins"/>
                  <a:ea typeface="Poppins"/>
                  <a:cs typeface="Poppins"/>
                  <a:sym typeface="Poppins"/>
                </a:endParaRPr>
              </a:p>
            </p:txBody>
          </p:sp>
          <p:sp>
            <p:nvSpPr>
              <p:cNvPr id="424" name="Google Shape;424;p32"/>
              <p:cNvSpPr txBox="1"/>
              <p:nvPr/>
            </p:nvSpPr>
            <p:spPr>
              <a:xfrm>
                <a:off x="3566900" y="2962375"/>
                <a:ext cx="6630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97AA8"/>
                    </a:solidFill>
                    <a:latin typeface="Poppins"/>
                    <a:ea typeface="Poppins"/>
                    <a:cs typeface="Poppins"/>
                    <a:sym typeface="Poppins"/>
                  </a:rPr>
                  <a:t>0.5%</a:t>
                </a:r>
                <a:endParaRPr b="1" sz="1200">
                  <a:solidFill>
                    <a:srgbClr val="297AA8"/>
                  </a:solidFill>
                  <a:latin typeface="Poppins"/>
                  <a:ea typeface="Poppins"/>
                  <a:cs typeface="Poppins"/>
                  <a:sym typeface="Poppins"/>
                </a:endParaRPr>
              </a:p>
            </p:txBody>
          </p:sp>
          <p:sp>
            <p:nvSpPr>
              <p:cNvPr id="425" name="Google Shape;425;p32"/>
              <p:cNvSpPr txBox="1"/>
              <p:nvPr/>
            </p:nvSpPr>
            <p:spPr>
              <a:xfrm>
                <a:off x="3566900" y="2697450"/>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259AC5"/>
                    </a:solidFill>
                    <a:latin typeface="Poppins"/>
                    <a:ea typeface="Poppins"/>
                    <a:cs typeface="Poppins"/>
                    <a:sym typeface="Poppins"/>
                  </a:rPr>
                  <a:t>2%</a:t>
                </a:r>
                <a:endParaRPr b="1" sz="1200">
                  <a:solidFill>
                    <a:srgbClr val="259AC5"/>
                  </a:solidFill>
                  <a:latin typeface="Poppins"/>
                  <a:ea typeface="Poppins"/>
                  <a:cs typeface="Poppins"/>
                  <a:sym typeface="Poppins"/>
                </a:endParaRPr>
              </a:p>
            </p:txBody>
          </p:sp>
          <p:sp>
            <p:nvSpPr>
              <p:cNvPr id="426" name="Google Shape;426;p32"/>
              <p:cNvSpPr txBox="1"/>
              <p:nvPr/>
            </p:nvSpPr>
            <p:spPr>
              <a:xfrm>
                <a:off x="3566900" y="2432525"/>
                <a:ext cx="6630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79CBE1"/>
                    </a:solidFill>
                    <a:latin typeface="Poppins"/>
                    <a:ea typeface="Poppins"/>
                    <a:cs typeface="Poppins"/>
                    <a:sym typeface="Poppins"/>
                  </a:rPr>
                  <a:t>2.5%</a:t>
                </a:r>
                <a:endParaRPr b="1" sz="1200">
                  <a:solidFill>
                    <a:srgbClr val="79CBE1"/>
                  </a:solidFill>
                  <a:latin typeface="Poppins"/>
                  <a:ea typeface="Poppins"/>
                  <a:cs typeface="Poppins"/>
                  <a:sym typeface="Poppins"/>
                </a:endParaRPr>
              </a:p>
            </p:txBody>
          </p:sp>
          <p:sp>
            <p:nvSpPr>
              <p:cNvPr id="427" name="Google Shape;427;p32"/>
              <p:cNvSpPr txBox="1"/>
              <p:nvPr/>
            </p:nvSpPr>
            <p:spPr>
              <a:xfrm>
                <a:off x="3490700" y="2167600"/>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FB6DB"/>
                    </a:solidFill>
                    <a:latin typeface="Poppins"/>
                    <a:ea typeface="Poppins"/>
                    <a:cs typeface="Poppins"/>
                    <a:sym typeface="Poppins"/>
                  </a:rPr>
                  <a:t>3%</a:t>
                </a:r>
                <a:endParaRPr b="1" sz="1200">
                  <a:solidFill>
                    <a:srgbClr val="3FB6DB"/>
                  </a:solidFill>
                  <a:latin typeface="Poppins"/>
                  <a:ea typeface="Poppins"/>
                  <a:cs typeface="Poppins"/>
                  <a:sym typeface="Poppins"/>
                </a:endParaRPr>
              </a:p>
            </p:txBody>
          </p:sp>
          <p:sp>
            <p:nvSpPr>
              <p:cNvPr id="428" name="Google Shape;428;p32"/>
              <p:cNvSpPr txBox="1"/>
              <p:nvPr/>
            </p:nvSpPr>
            <p:spPr>
              <a:xfrm>
                <a:off x="3385100" y="1902675"/>
                <a:ext cx="436800" cy="2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3782AD"/>
                    </a:solidFill>
                    <a:latin typeface="Poppins"/>
                    <a:ea typeface="Poppins"/>
                    <a:cs typeface="Poppins"/>
                    <a:sym typeface="Poppins"/>
                  </a:rPr>
                  <a:t>5%</a:t>
                </a:r>
                <a:endParaRPr b="1" sz="1200">
                  <a:solidFill>
                    <a:srgbClr val="3782AD"/>
                  </a:solidFill>
                  <a:latin typeface="Poppins"/>
                  <a:ea typeface="Poppins"/>
                  <a:cs typeface="Poppins"/>
                  <a:sym typeface="Poppins"/>
                </a:endParaRPr>
              </a:p>
            </p:txBody>
          </p:sp>
          <p:sp>
            <p:nvSpPr>
              <p:cNvPr id="429" name="Google Shape;429;p32"/>
              <p:cNvSpPr txBox="1"/>
              <p:nvPr/>
            </p:nvSpPr>
            <p:spPr>
              <a:xfrm>
                <a:off x="806900" y="2759375"/>
                <a:ext cx="860100" cy="34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2200">
                    <a:solidFill>
                      <a:schemeClr val="lt1"/>
                    </a:solidFill>
                    <a:latin typeface="Poppins"/>
                    <a:ea typeface="Poppins"/>
                    <a:cs typeface="Poppins"/>
                    <a:sym typeface="Poppins"/>
                  </a:rPr>
                  <a:t>60%</a:t>
                </a:r>
                <a:endParaRPr b="1" i="1" sz="2200">
                  <a:solidFill>
                    <a:schemeClr val="lt1"/>
                  </a:solidFill>
                  <a:latin typeface="Poppins"/>
                  <a:ea typeface="Poppins"/>
                  <a:cs typeface="Poppins"/>
                  <a:sym typeface="Poppins"/>
                </a:endParaRPr>
              </a:p>
            </p:txBody>
          </p:sp>
        </p:grpSp>
        <p:sp>
          <p:nvSpPr>
            <p:cNvPr id="430" name="Google Shape;430;p32"/>
            <p:cNvSpPr/>
            <p:nvPr/>
          </p:nvSpPr>
          <p:spPr>
            <a:xfrm>
              <a:off x="5071525" y="3474300"/>
              <a:ext cx="4029900" cy="2933700"/>
            </a:xfrm>
            <a:prstGeom prst="rect">
              <a:avLst/>
            </a:prstGeom>
            <a:solidFill>
              <a:srgbClr val="FFFFFF">
                <a:alpha val="95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2"/>
          <p:cNvGrpSpPr/>
          <p:nvPr/>
        </p:nvGrpSpPr>
        <p:grpSpPr>
          <a:xfrm>
            <a:off x="309075" y="373800"/>
            <a:ext cx="5991800" cy="2292538"/>
            <a:chOff x="309075" y="373800"/>
            <a:chExt cx="5991800" cy="2292538"/>
          </a:xfrm>
        </p:grpSpPr>
        <p:sp>
          <p:nvSpPr>
            <p:cNvPr id="432" name="Google Shape;432;p32"/>
            <p:cNvSpPr txBox="1"/>
            <p:nvPr/>
          </p:nvSpPr>
          <p:spPr>
            <a:xfrm>
              <a:off x="309075" y="373800"/>
              <a:ext cx="17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79CBE1"/>
                  </a:solidFill>
                  <a:latin typeface="Poppins"/>
                  <a:ea typeface="Poppins"/>
                  <a:cs typeface="Poppins"/>
                  <a:sym typeface="Poppins"/>
                </a:rPr>
                <a:t>2% </a:t>
              </a:r>
              <a:endParaRPr b="1">
                <a:solidFill>
                  <a:srgbClr val="79CBE1"/>
                </a:solidFill>
                <a:latin typeface="Poppins"/>
                <a:ea typeface="Poppins"/>
                <a:cs typeface="Poppins"/>
                <a:sym typeface="Poppins"/>
              </a:endParaRPr>
            </a:p>
            <a:p>
              <a:pPr indent="0" lvl="0" marL="0" rtl="0" algn="l">
                <a:spcBef>
                  <a:spcPts val="0"/>
                </a:spcBef>
                <a:spcAft>
                  <a:spcPts val="0"/>
                </a:spcAft>
                <a:buNone/>
              </a:pPr>
              <a:r>
                <a:rPr b="1" lang="zh-TW">
                  <a:solidFill>
                    <a:srgbClr val="79CBE1"/>
                  </a:solidFill>
                  <a:latin typeface="Poppins"/>
                  <a:ea typeface="Poppins"/>
                  <a:cs typeface="Poppins"/>
                  <a:sym typeface="Poppins"/>
                </a:rPr>
                <a:t>ADVISER / HELPER</a:t>
              </a:r>
              <a:endParaRPr b="1">
                <a:solidFill>
                  <a:srgbClr val="79CBE1"/>
                </a:solidFill>
                <a:latin typeface="Poppins"/>
                <a:ea typeface="Poppins"/>
                <a:cs typeface="Poppins"/>
                <a:sym typeface="Poppins"/>
              </a:endParaRPr>
            </a:p>
          </p:txBody>
        </p:sp>
        <p:grpSp>
          <p:nvGrpSpPr>
            <p:cNvPr id="433" name="Google Shape;433;p32"/>
            <p:cNvGrpSpPr/>
            <p:nvPr/>
          </p:nvGrpSpPr>
          <p:grpSpPr>
            <a:xfrm>
              <a:off x="309075" y="896450"/>
              <a:ext cx="2016575" cy="1769888"/>
              <a:chOff x="309075" y="820250"/>
              <a:chExt cx="2016575" cy="1769888"/>
            </a:xfrm>
          </p:grpSpPr>
          <p:pic>
            <p:nvPicPr>
              <p:cNvPr id="434" name="Google Shape;434;p32"/>
              <p:cNvPicPr preferRelativeResize="0"/>
              <p:nvPr/>
            </p:nvPicPr>
            <p:blipFill rotWithShape="1">
              <a:blip r:embed="rId4">
                <a:alphaModFix/>
              </a:blip>
              <a:srcRect b="0" l="534" r="534" t="0"/>
              <a:stretch/>
            </p:blipFill>
            <p:spPr>
              <a:xfrm>
                <a:off x="849450" y="923350"/>
                <a:ext cx="1425351" cy="1457451"/>
              </a:xfrm>
              <a:prstGeom prst="rect">
                <a:avLst/>
              </a:prstGeom>
              <a:noFill/>
              <a:ln>
                <a:noFill/>
              </a:ln>
            </p:spPr>
          </p:pic>
          <p:sp>
            <p:nvSpPr>
              <p:cNvPr id="435" name="Google Shape;435;p32"/>
              <p:cNvSpPr txBox="1"/>
              <p:nvPr/>
            </p:nvSpPr>
            <p:spPr>
              <a:xfrm>
                <a:off x="1875950" y="2282338"/>
                <a:ext cx="44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800">
                    <a:solidFill>
                      <a:srgbClr val="666666"/>
                    </a:solidFill>
                    <a:latin typeface="Poppins"/>
                    <a:ea typeface="Poppins"/>
                    <a:cs typeface="Poppins"/>
                    <a:sym typeface="Poppins"/>
                  </a:rPr>
                  <a:t>TIME</a:t>
                </a:r>
                <a:endParaRPr b="1" i="1" sz="800">
                  <a:solidFill>
                    <a:srgbClr val="666666"/>
                  </a:solidFill>
                  <a:latin typeface="Poppins"/>
                  <a:ea typeface="Poppins"/>
                  <a:cs typeface="Poppins"/>
                  <a:sym typeface="Poppins"/>
                </a:endParaRPr>
              </a:p>
            </p:txBody>
          </p:sp>
          <p:sp>
            <p:nvSpPr>
              <p:cNvPr id="436" name="Google Shape;436;p32"/>
              <p:cNvSpPr txBox="1"/>
              <p:nvPr/>
            </p:nvSpPr>
            <p:spPr>
              <a:xfrm>
                <a:off x="309075" y="820250"/>
                <a:ext cx="64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800">
                    <a:solidFill>
                      <a:srgbClr val="666666"/>
                    </a:solidFill>
                    <a:latin typeface="Poppins"/>
                    <a:ea typeface="Poppins"/>
                    <a:cs typeface="Poppins"/>
                    <a:sym typeface="Poppins"/>
                  </a:rPr>
                  <a:t>Unlock%</a:t>
                </a:r>
                <a:endParaRPr b="1" i="1" sz="800">
                  <a:solidFill>
                    <a:srgbClr val="666666"/>
                  </a:solidFill>
                  <a:latin typeface="Poppins"/>
                  <a:ea typeface="Poppins"/>
                  <a:cs typeface="Poppins"/>
                  <a:sym typeface="Poppins"/>
                </a:endParaRPr>
              </a:p>
            </p:txBody>
          </p:sp>
        </p:grpSp>
        <p:sp>
          <p:nvSpPr>
            <p:cNvPr id="437" name="Google Shape;437;p32"/>
            <p:cNvSpPr txBox="1"/>
            <p:nvPr/>
          </p:nvSpPr>
          <p:spPr>
            <a:xfrm>
              <a:off x="2468375" y="1473612"/>
              <a:ext cx="38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locked on-chain with a cliff of 3 months and 2 years linear unlocking.</a:t>
              </a:r>
              <a:endParaRPr>
                <a:solidFill>
                  <a:srgbClr val="1971A2"/>
                </a:solidFill>
                <a:latin typeface="Poppins Medium"/>
                <a:ea typeface="Poppins Medium"/>
                <a:cs typeface="Poppins Medium"/>
                <a:sym typeface="Poppins Medium"/>
              </a:endParaRPr>
            </a:p>
          </p:txBody>
        </p:sp>
      </p:grpSp>
      <p:grpSp>
        <p:nvGrpSpPr>
          <p:cNvPr id="438" name="Google Shape;438;p32"/>
          <p:cNvGrpSpPr/>
          <p:nvPr/>
        </p:nvGrpSpPr>
        <p:grpSpPr>
          <a:xfrm>
            <a:off x="2366413" y="2819318"/>
            <a:ext cx="5836549" cy="1439501"/>
            <a:chOff x="2366413" y="2971716"/>
            <a:chExt cx="5836549" cy="1439501"/>
          </a:xfrm>
        </p:grpSpPr>
        <p:grpSp>
          <p:nvGrpSpPr>
            <p:cNvPr id="439" name="Google Shape;439;p32"/>
            <p:cNvGrpSpPr/>
            <p:nvPr/>
          </p:nvGrpSpPr>
          <p:grpSpPr>
            <a:xfrm>
              <a:off x="2366413" y="2988448"/>
              <a:ext cx="4411175" cy="1422768"/>
              <a:chOff x="2366413" y="2980082"/>
              <a:chExt cx="4411175" cy="1422768"/>
            </a:xfrm>
          </p:grpSpPr>
          <p:sp>
            <p:nvSpPr>
              <p:cNvPr id="440" name="Google Shape;440;p32"/>
              <p:cNvSpPr txBox="1"/>
              <p:nvPr/>
            </p:nvSpPr>
            <p:spPr>
              <a:xfrm>
                <a:off x="2468375" y="2980082"/>
                <a:ext cx="162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3FB6DB"/>
                    </a:solidFill>
                    <a:latin typeface="Poppins"/>
                    <a:ea typeface="Poppins"/>
                    <a:cs typeface="Poppins"/>
                    <a:sym typeface="Poppins"/>
                  </a:rPr>
                  <a:t>3% </a:t>
                </a:r>
                <a:endParaRPr b="1">
                  <a:solidFill>
                    <a:srgbClr val="3FB6DB"/>
                  </a:solidFill>
                  <a:latin typeface="Poppins"/>
                  <a:ea typeface="Poppins"/>
                  <a:cs typeface="Poppins"/>
                  <a:sym typeface="Poppins"/>
                </a:endParaRPr>
              </a:p>
              <a:p>
                <a:pPr indent="0" lvl="0" marL="0" rtl="0" algn="l">
                  <a:spcBef>
                    <a:spcPts val="0"/>
                  </a:spcBef>
                  <a:spcAft>
                    <a:spcPts val="0"/>
                  </a:spcAft>
                  <a:buNone/>
                </a:pPr>
                <a:r>
                  <a:rPr b="1" lang="zh-TW">
                    <a:solidFill>
                      <a:srgbClr val="3FB6DB"/>
                    </a:solidFill>
                    <a:latin typeface="Poppins"/>
                    <a:ea typeface="Poppins"/>
                    <a:cs typeface="Poppins"/>
                    <a:sym typeface="Poppins"/>
                  </a:rPr>
                  <a:t>MARINE </a:t>
                </a:r>
                <a:endParaRPr b="1">
                  <a:solidFill>
                    <a:srgbClr val="3FB6DB"/>
                  </a:solidFill>
                  <a:latin typeface="Poppins"/>
                  <a:ea typeface="Poppins"/>
                  <a:cs typeface="Poppins"/>
                  <a:sym typeface="Poppins"/>
                </a:endParaRPr>
              </a:p>
              <a:p>
                <a:pPr indent="0" lvl="0" marL="0" rtl="0" algn="l">
                  <a:spcBef>
                    <a:spcPts val="0"/>
                  </a:spcBef>
                  <a:spcAft>
                    <a:spcPts val="0"/>
                  </a:spcAft>
                  <a:buNone/>
                </a:pPr>
                <a:r>
                  <a:rPr b="1" lang="zh-TW">
                    <a:solidFill>
                      <a:srgbClr val="3FB6DB"/>
                    </a:solidFill>
                    <a:latin typeface="Poppins"/>
                    <a:ea typeface="Poppins"/>
                    <a:cs typeface="Poppins"/>
                    <a:sym typeface="Poppins"/>
                  </a:rPr>
                  <a:t>CONSERVATION</a:t>
                </a:r>
                <a:endParaRPr b="1">
                  <a:solidFill>
                    <a:srgbClr val="3FB6DB"/>
                  </a:solidFill>
                  <a:latin typeface="Poppins"/>
                  <a:ea typeface="Poppins"/>
                  <a:cs typeface="Poppins"/>
                  <a:sym typeface="Poppins"/>
                </a:endParaRPr>
              </a:p>
              <a:p>
                <a:pPr indent="0" lvl="0" marL="0" rtl="0" algn="l">
                  <a:spcBef>
                    <a:spcPts val="0"/>
                  </a:spcBef>
                  <a:spcAft>
                    <a:spcPts val="0"/>
                  </a:spcAft>
                  <a:buNone/>
                </a:pPr>
                <a:r>
                  <a:rPr b="1" lang="zh-TW">
                    <a:solidFill>
                      <a:srgbClr val="3FB6DB"/>
                    </a:solidFill>
                    <a:latin typeface="Poppins"/>
                    <a:ea typeface="Poppins"/>
                    <a:cs typeface="Poppins"/>
                    <a:sym typeface="Poppins"/>
                  </a:rPr>
                  <a:t>GROUP</a:t>
                </a:r>
                <a:endParaRPr b="1">
                  <a:solidFill>
                    <a:srgbClr val="3FB6DB"/>
                  </a:solidFill>
                  <a:latin typeface="Poppins"/>
                  <a:ea typeface="Poppins"/>
                  <a:cs typeface="Poppins"/>
                  <a:sym typeface="Poppins"/>
                </a:endParaRPr>
              </a:p>
            </p:txBody>
          </p:sp>
          <p:sp>
            <p:nvSpPr>
              <p:cNvPr id="441" name="Google Shape;441;p32"/>
              <p:cNvSpPr txBox="1"/>
              <p:nvPr/>
            </p:nvSpPr>
            <p:spPr>
              <a:xfrm>
                <a:off x="4092875" y="2980088"/>
                <a:ext cx="253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79CBE1"/>
                    </a:solidFill>
                    <a:latin typeface="Poppins"/>
                    <a:ea typeface="Poppins"/>
                    <a:cs typeface="Poppins"/>
                    <a:sym typeface="Poppins"/>
                  </a:rPr>
                  <a:t>2.5%</a:t>
                </a:r>
                <a:endParaRPr b="1">
                  <a:solidFill>
                    <a:srgbClr val="79CBE1"/>
                  </a:solidFill>
                  <a:latin typeface="Poppins"/>
                  <a:ea typeface="Poppins"/>
                  <a:cs typeface="Poppins"/>
                  <a:sym typeface="Poppins"/>
                </a:endParaRPr>
              </a:p>
              <a:p>
                <a:pPr indent="0" lvl="0" marL="0" rtl="0" algn="l">
                  <a:spcBef>
                    <a:spcPts val="0"/>
                  </a:spcBef>
                  <a:spcAft>
                    <a:spcPts val="0"/>
                  </a:spcAft>
                  <a:buNone/>
                </a:pPr>
                <a:r>
                  <a:t/>
                </a:r>
                <a:endParaRPr b="1">
                  <a:solidFill>
                    <a:srgbClr val="79CBE1"/>
                  </a:solidFill>
                  <a:latin typeface="Poppins"/>
                  <a:ea typeface="Poppins"/>
                  <a:cs typeface="Poppins"/>
                  <a:sym typeface="Poppins"/>
                </a:endParaRPr>
              </a:p>
              <a:p>
                <a:pPr indent="0" lvl="0" marL="0" rtl="0" algn="l">
                  <a:spcBef>
                    <a:spcPts val="0"/>
                  </a:spcBef>
                  <a:spcAft>
                    <a:spcPts val="0"/>
                  </a:spcAft>
                  <a:buNone/>
                </a:pPr>
                <a:r>
                  <a:rPr b="1" lang="zh-TW">
                    <a:solidFill>
                      <a:srgbClr val="79CBE1"/>
                    </a:solidFill>
                    <a:latin typeface="Poppins"/>
                    <a:ea typeface="Poppins"/>
                    <a:cs typeface="Poppins"/>
                    <a:sym typeface="Poppins"/>
                  </a:rPr>
                  <a:t>ECOSYSTEM/COMMUNITY</a:t>
                </a:r>
                <a:endParaRPr b="1">
                  <a:solidFill>
                    <a:srgbClr val="79CBE1"/>
                  </a:solidFill>
                  <a:latin typeface="Poppins"/>
                  <a:ea typeface="Poppins"/>
                  <a:cs typeface="Poppins"/>
                  <a:sym typeface="Poppins"/>
                </a:endParaRPr>
              </a:p>
            </p:txBody>
          </p:sp>
          <p:grpSp>
            <p:nvGrpSpPr>
              <p:cNvPr id="442" name="Google Shape;442;p32"/>
              <p:cNvGrpSpPr/>
              <p:nvPr/>
            </p:nvGrpSpPr>
            <p:grpSpPr>
              <a:xfrm>
                <a:off x="2366413" y="4002638"/>
                <a:ext cx="4411175" cy="400212"/>
                <a:chOff x="2222375" y="3413463"/>
                <a:chExt cx="4411175" cy="400212"/>
              </a:xfrm>
            </p:grpSpPr>
            <p:sp>
              <p:nvSpPr>
                <p:cNvPr id="443" name="Google Shape;443;p32"/>
                <p:cNvSpPr txBox="1"/>
                <p:nvPr/>
              </p:nvSpPr>
              <p:spPr>
                <a:xfrm>
                  <a:off x="2222375" y="3413463"/>
                  <a:ext cx="6450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i="1" lang="zh-TW">
                      <a:solidFill>
                        <a:srgbClr val="1971A2"/>
                      </a:solidFill>
                      <a:latin typeface="Poppins"/>
                      <a:ea typeface="Poppins"/>
                      <a:cs typeface="Poppins"/>
                      <a:sym typeface="Poppins"/>
                    </a:rPr>
                    <a:t>10%</a:t>
                  </a:r>
                  <a:r>
                    <a:rPr lang="zh-TW">
                      <a:solidFill>
                        <a:srgbClr val="1971A2"/>
                      </a:solidFill>
                      <a:latin typeface="Poppins Medium"/>
                      <a:ea typeface="Poppins Medium"/>
                      <a:cs typeface="Poppins Medium"/>
                      <a:sym typeface="Poppins Medium"/>
                    </a:rPr>
                    <a:t> </a:t>
                  </a:r>
                  <a:endParaRPr>
                    <a:solidFill>
                      <a:srgbClr val="1971A2"/>
                    </a:solidFill>
                    <a:latin typeface="Poppins Medium"/>
                    <a:ea typeface="Poppins Medium"/>
                    <a:cs typeface="Poppins Medium"/>
                    <a:sym typeface="Poppins Medium"/>
                  </a:endParaRPr>
                </a:p>
              </p:txBody>
            </p:sp>
            <p:sp>
              <p:nvSpPr>
                <p:cNvPr id="444" name="Google Shape;444;p32"/>
                <p:cNvSpPr txBox="1"/>
                <p:nvPr/>
              </p:nvSpPr>
              <p:spPr>
                <a:xfrm>
                  <a:off x="2731750" y="3413475"/>
                  <a:ext cx="39018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a:solidFill>
                        <a:srgbClr val="1971A2"/>
                      </a:solidFill>
                      <a:latin typeface="Poppins Medium"/>
                      <a:ea typeface="Poppins Medium"/>
                      <a:cs typeface="Poppins Medium"/>
                      <a:sym typeface="Poppins Medium"/>
                    </a:rPr>
                    <a:t>of the existing will be unlocked quarterly.  </a:t>
                  </a:r>
                  <a:endParaRPr>
                    <a:solidFill>
                      <a:srgbClr val="1971A2"/>
                    </a:solidFill>
                    <a:latin typeface="Poppins Medium"/>
                    <a:ea typeface="Poppins Medium"/>
                    <a:cs typeface="Poppins Medium"/>
                    <a:sym typeface="Poppins Medium"/>
                  </a:endParaRPr>
                </a:p>
              </p:txBody>
            </p:sp>
          </p:grpSp>
        </p:grpSp>
        <p:grpSp>
          <p:nvGrpSpPr>
            <p:cNvPr id="445" name="Google Shape;445;p32"/>
            <p:cNvGrpSpPr/>
            <p:nvPr/>
          </p:nvGrpSpPr>
          <p:grpSpPr>
            <a:xfrm>
              <a:off x="6777612" y="2971716"/>
              <a:ext cx="1425349" cy="1439501"/>
              <a:chOff x="2866037" y="3361506"/>
              <a:chExt cx="1425349" cy="1439501"/>
            </a:xfrm>
          </p:grpSpPr>
          <p:pic>
            <p:nvPicPr>
              <p:cNvPr id="446" name="Google Shape;446;p32"/>
              <p:cNvPicPr preferRelativeResize="0"/>
              <p:nvPr/>
            </p:nvPicPr>
            <p:blipFill rotWithShape="1">
              <a:blip r:embed="rId5">
                <a:alphaModFix/>
              </a:blip>
              <a:srcRect b="0" l="495" r="485" t="0"/>
              <a:stretch/>
            </p:blipFill>
            <p:spPr>
              <a:xfrm>
                <a:off x="2866037" y="3361506"/>
                <a:ext cx="1425349" cy="1439501"/>
              </a:xfrm>
              <a:prstGeom prst="rect">
                <a:avLst/>
              </a:prstGeom>
              <a:noFill/>
              <a:ln>
                <a:noFill/>
              </a:ln>
            </p:spPr>
          </p:pic>
          <p:sp>
            <p:nvSpPr>
              <p:cNvPr id="447" name="Google Shape;447;p32"/>
              <p:cNvSpPr txBox="1"/>
              <p:nvPr/>
            </p:nvSpPr>
            <p:spPr>
              <a:xfrm>
                <a:off x="3535613" y="3437719"/>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10%</a:t>
                </a:r>
                <a:endParaRPr b="1" i="1" sz="1000">
                  <a:solidFill>
                    <a:schemeClr val="lt1"/>
                  </a:solidFill>
                  <a:latin typeface="Poppins"/>
                  <a:ea typeface="Poppins"/>
                  <a:cs typeface="Poppins"/>
                  <a:sym typeface="Poppins"/>
                </a:endParaRPr>
              </a:p>
            </p:txBody>
          </p:sp>
          <p:sp>
            <p:nvSpPr>
              <p:cNvPr id="448" name="Google Shape;448;p32"/>
              <p:cNvSpPr txBox="1"/>
              <p:nvPr/>
            </p:nvSpPr>
            <p:spPr>
              <a:xfrm>
                <a:off x="3117388" y="4411769"/>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9</a:t>
                </a:r>
                <a:r>
                  <a:rPr b="1" i="1" lang="zh-TW" sz="1000">
                    <a:solidFill>
                      <a:schemeClr val="lt1"/>
                    </a:solidFill>
                    <a:latin typeface="Poppins"/>
                    <a:ea typeface="Poppins"/>
                    <a:cs typeface="Poppins"/>
                    <a:sym typeface="Poppins"/>
                  </a:rPr>
                  <a:t>0%</a:t>
                </a:r>
                <a:endParaRPr b="1" i="1" sz="1000">
                  <a:solidFill>
                    <a:schemeClr val="lt1"/>
                  </a:solidFill>
                  <a:latin typeface="Poppins"/>
                  <a:ea typeface="Poppins"/>
                  <a:cs typeface="Poppins"/>
                  <a:sym typeface="Poppins"/>
                </a:endParaRPr>
              </a:p>
            </p:txBody>
          </p:sp>
        </p:grpSp>
      </p:grpSp>
      <p:grpSp>
        <p:nvGrpSpPr>
          <p:cNvPr id="449" name="Google Shape;449;p32"/>
          <p:cNvGrpSpPr/>
          <p:nvPr/>
        </p:nvGrpSpPr>
        <p:grpSpPr>
          <a:xfrm>
            <a:off x="309075" y="4411800"/>
            <a:ext cx="6115950" cy="1996212"/>
            <a:chOff x="309075" y="4411800"/>
            <a:chExt cx="6115950" cy="1996212"/>
          </a:xfrm>
        </p:grpSpPr>
        <p:pic>
          <p:nvPicPr>
            <p:cNvPr id="450" name="Google Shape;450;p32"/>
            <p:cNvPicPr preferRelativeResize="0"/>
            <p:nvPr/>
          </p:nvPicPr>
          <p:blipFill rotWithShape="1">
            <a:blip r:embed="rId6">
              <a:alphaModFix/>
            </a:blip>
            <a:srcRect b="777" l="0" r="0" t="787"/>
            <a:stretch/>
          </p:blipFill>
          <p:spPr>
            <a:xfrm>
              <a:off x="626537" y="4968512"/>
              <a:ext cx="1425350" cy="1439500"/>
            </a:xfrm>
            <a:prstGeom prst="rect">
              <a:avLst/>
            </a:prstGeom>
            <a:noFill/>
            <a:ln>
              <a:noFill/>
            </a:ln>
          </p:spPr>
        </p:pic>
        <p:sp>
          <p:nvSpPr>
            <p:cNvPr id="451" name="Google Shape;451;p32"/>
            <p:cNvSpPr txBox="1"/>
            <p:nvPr/>
          </p:nvSpPr>
          <p:spPr>
            <a:xfrm>
              <a:off x="309075" y="4411800"/>
              <a:ext cx="14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297AA8"/>
                  </a:solidFill>
                  <a:latin typeface="Poppins"/>
                  <a:ea typeface="Poppins"/>
                  <a:cs typeface="Poppins"/>
                  <a:sym typeface="Poppins"/>
                </a:rPr>
                <a:t>0.5%</a:t>
              </a:r>
              <a:endParaRPr b="1">
                <a:solidFill>
                  <a:srgbClr val="297AA8"/>
                </a:solidFill>
                <a:latin typeface="Poppins"/>
                <a:ea typeface="Poppins"/>
                <a:cs typeface="Poppins"/>
                <a:sym typeface="Poppins"/>
              </a:endParaRPr>
            </a:p>
            <a:p>
              <a:pPr indent="0" lvl="0" marL="0" rtl="0" algn="l">
                <a:spcBef>
                  <a:spcPts val="0"/>
                </a:spcBef>
                <a:spcAft>
                  <a:spcPts val="0"/>
                </a:spcAft>
                <a:buNone/>
              </a:pPr>
              <a:r>
                <a:rPr b="1" lang="zh-TW">
                  <a:solidFill>
                    <a:srgbClr val="297AA8"/>
                  </a:solidFill>
                  <a:latin typeface="Poppins"/>
                  <a:ea typeface="Poppins"/>
                  <a:cs typeface="Poppins"/>
                  <a:sym typeface="Poppins"/>
                </a:rPr>
                <a:t>ARDROP</a:t>
              </a:r>
              <a:endParaRPr b="1">
                <a:solidFill>
                  <a:srgbClr val="297AA8"/>
                </a:solidFill>
                <a:latin typeface="Poppins"/>
                <a:ea typeface="Poppins"/>
                <a:cs typeface="Poppins"/>
                <a:sym typeface="Poppins"/>
              </a:endParaRPr>
            </a:p>
          </p:txBody>
        </p:sp>
        <p:sp>
          <p:nvSpPr>
            <p:cNvPr id="452" name="Google Shape;452;p32"/>
            <p:cNvSpPr txBox="1"/>
            <p:nvPr/>
          </p:nvSpPr>
          <p:spPr>
            <a:xfrm>
              <a:off x="573638" y="5518900"/>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5</a:t>
              </a:r>
              <a:r>
                <a:rPr b="1" i="1" lang="zh-TW" sz="1000">
                  <a:solidFill>
                    <a:schemeClr val="lt1"/>
                  </a:solidFill>
                  <a:latin typeface="Poppins"/>
                  <a:ea typeface="Poppins"/>
                  <a:cs typeface="Poppins"/>
                  <a:sym typeface="Poppins"/>
                </a:rPr>
                <a:t>0%</a:t>
              </a:r>
              <a:endParaRPr b="1" i="1" sz="1000">
                <a:solidFill>
                  <a:schemeClr val="lt1"/>
                </a:solidFill>
                <a:latin typeface="Poppins"/>
                <a:ea typeface="Poppins"/>
                <a:cs typeface="Poppins"/>
                <a:sym typeface="Poppins"/>
              </a:endParaRPr>
            </a:p>
          </p:txBody>
        </p:sp>
        <p:sp>
          <p:nvSpPr>
            <p:cNvPr id="453" name="Google Shape;453;p32"/>
            <p:cNvSpPr txBox="1"/>
            <p:nvPr/>
          </p:nvSpPr>
          <p:spPr>
            <a:xfrm>
              <a:off x="1647188" y="5518900"/>
              <a:ext cx="48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sz="1000">
                  <a:solidFill>
                    <a:schemeClr val="lt1"/>
                  </a:solidFill>
                  <a:latin typeface="Poppins"/>
                  <a:ea typeface="Poppins"/>
                  <a:cs typeface="Poppins"/>
                  <a:sym typeface="Poppins"/>
                </a:rPr>
                <a:t>50%</a:t>
              </a:r>
              <a:endParaRPr b="1" i="1" sz="1000">
                <a:solidFill>
                  <a:schemeClr val="lt1"/>
                </a:solidFill>
                <a:latin typeface="Poppins"/>
                <a:ea typeface="Poppins"/>
                <a:cs typeface="Poppins"/>
                <a:sym typeface="Poppins"/>
              </a:endParaRPr>
            </a:p>
          </p:txBody>
        </p:sp>
        <p:sp>
          <p:nvSpPr>
            <p:cNvPr id="454" name="Google Shape;454;p32"/>
            <p:cNvSpPr txBox="1"/>
            <p:nvPr/>
          </p:nvSpPr>
          <p:spPr>
            <a:xfrm>
              <a:off x="2275425" y="5488150"/>
              <a:ext cx="41496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a:solidFill>
                    <a:srgbClr val="1971A2"/>
                  </a:solidFill>
                  <a:latin typeface="Poppins Medium"/>
                  <a:ea typeface="Poppins Medium"/>
                  <a:cs typeface="Poppins Medium"/>
                  <a:sym typeface="Poppins Medium"/>
                </a:rPr>
                <a:t>We will mint 50% at Q3 2021, another 50% will be minted at Q1 2022.</a:t>
              </a:r>
              <a:endParaRPr>
                <a:solidFill>
                  <a:srgbClr val="1971A2"/>
                </a:solidFill>
                <a:latin typeface="Poppins Medium"/>
                <a:ea typeface="Poppins Medium"/>
                <a:cs typeface="Poppins Medium"/>
                <a:sym typeface="Poppins Medium"/>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3"/>
          <p:cNvSpPr txBox="1"/>
          <p:nvPr/>
        </p:nvSpPr>
        <p:spPr>
          <a:xfrm>
            <a:off x="422500" y="409525"/>
            <a:ext cx="4026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Token Utility</a:t>
            </a:r>
            <a:endParaRPr sz="4800">
              <a:solidFill>
                <a:schemeClr val="lt2"/>
              </a:solidFill>
              <a:latin typeface="Poppins SemiBold"/>
              <a:ea typeface="Poppins SemiBold"/>
              <a:cs typeface="Poppins SemiBold"/>
              <a:sym typeface="Poppins SemiBold"/>
            </a:endParaRPr>
          </a:p>
        </p:txBody>
      </p:sp>
      <p:sp>
        <p:nvSpPr>
          <p:cNvPr id="460" name="Google Shape;460;p33"/>
          <p:cNvSpPr txBox="1"/>
          <p:nvPr/>
        </p:nvSpPr>
        <p:spPr>
          <a:xfrm>
            <a:off x="270100" y="257125"/>
            <a:ext cx="4444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Token Utility</a:t>
            </a:r>
            <a:endParaRPr sz="4800">
              <a:solidFill>
                <a:srgbClr val="1971A2"/>
              </a:solidFill>
              <a:latin typeface="Poppins SemiBold"/>
              <a:ea typeface="Poppins SemiBold"/>
              <a:cs typeface="Poppins SemiBold"/>
              <a:sym typeface="Poppins SemiBold"/>
            </a:endParaRPr>
          </a:p>
        </p:txBody>
      </p:sp>
      <p:sp>
        <p:nvSpPr>
          <p:cNvPr id="461" name="Google Shape;461;p33"/>
          <p:cNvSpPr txBox="1"/>
          <p:nvPr/>
        </p:nvSpPr>
        <p:spPr>
          <a:xfrm>
            <a:off x="333100" y="1209725"/>
            <a:ext cx="6233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SCA token is designed to shift towards governance.</a:t>
            </a:r>
            <a:endParaRPr sz="1800">
              <a:solidFill>
                <a:srgbClr val="1971A2"/>
              </a:solidFill>
              <a:latin typeface="Poppins SemiBold"/>
              <a:ea typeface="Poppins SemiBold"/>
              <a:cs typeface="Poppins SemiBold"/>
              <a:sym typeface="Poppins SemiBold"/>
            </a:endParaRPr>
          </a:p>
        </p:txBody>
      </p:sp>
      <p:sp>
        <p:nvSpPr>
          <p:cNvPr id="462" name="Google Shape;462;p33"/>
          <p:cNvSpPr txBox="1"/>
          <p:nvPr/>
        </p:nvSpPr>
        <p:spPr>
          <a:xfrm>
            <a:off x="333100" y="1548225"/>
            <a:ext cx="6233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We are focusing on some interesting voting projects on Solana.</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Once this is ready, we will shift governance to token holders.</a:t>
            </a:r>
            <a:endParaRPr>
              <a:solidFill>
                <a:srgbClr val="1971A2"/>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This will allow holders to vote on some subject like：</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Treasury Usage</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Scallop Improvements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Set up new SPL token tank</a:t>
            </a:r>
            <a:endParaRPr>
              <a:solidFill>
                <a:srgbClr val="1971A2"/>
              </a:solidFill>
              <a:latin typeface="Poppins Medium"/>
              <a:ea typeface="Poppins Medium"/>
              <a:cs typeface="Poppins Medium"/>
              <a:sym typeface="Poppins Medium"/>
            </a:endParaRPr>
          </a:p>
        </p:txBody>
      </p:sp>
      <p:sp>
        <p:nvSpPr>
          <p:cNvPr id="463" name="Google Shape;463;p33"/>
          <p:cNvSpPr txBox="1"/>
          <p:nvPr/>
        </p:nvSpPr>
        <p:spPr>
          <a:xfrm>
            <a:off x="333100" y="3564525"/>
            <a:ext cx="3509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Stake SCA to earn more SCA</a:t>
            </a:r>
            <a:endParaRPr sz="1800">
              <a:solidFill>
                <a:srgbClr val="1971A2"/>
              </a:solidFill>
              <a:latin typeface="Poppins SemiBold"/>
              <a:ea typeface="Poppins SemiBold"/>
              <a:cs typeface="Poppins SemiBold"/>
              <a:sym typeface="Poppins SemiBold"/>
            </a:endParaRPr>
          </a:p>
        </p:txBody>
      </p:sp>
      <p:sp>
        <p:nvSpPr>
          <p:cNvPr id="464" name="Google Shape;464;p33"/>
          <p:cNvSpPr txBox="1"/>
          <p:nvPr/>
        </p:nvSpPr>
        <p:spPr>
          <a:xfrm>
            <a:off x="333100" y="3903025"/>
            <a:ext cx="35091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1971A2"/>
                </a:solidFill>
                <a:latin typeface="Poppins Medium"/>
                <a:ea typeface="Poppins Medium"/>
                <a:cs typeface="Poppins Medium"/>
                <a:sym typeface="Poppins Medium"/>
              </a:rPr>
              <a:t>Users can choose different locked day limits for staking bonuses: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no limit - no bonus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15 days - 10% bonus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30 days - 20% bonus</a:t>
            </a:r>
            <a:endParaRPr>
              <a:solidFill>
                <a:srgbClr val="1971A2"/>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971A2"/>
              </a:buClr>
              <a:buSzPts val="1400"/>
              <a:buFont typeface="Poppins Medium"/>
              <a:buChar char="●"/>
            </a:pPr>
            <a:r>
              <a:rPr lang="zh-TW">
                <a:solidFill>
                  <a:srgbClr val="1971A2"/>
                </a:solidFill>
                <a:latin typeface="Poppins Medium"/>
                <a:ea typeface="Poppins Medium"/>
                <a:cs typeface="Poppins Medium"/>
                <a:sym typeface="Poppins Medium"/>
              </a:rPr>
              <a:t>60 days - 30% bonus</a:t>
            </a:r>
            <a:endParaRPr>
              <a:solidFill>
                <a:srgbClr val="1971A2"/>
              </a:solidFill>
              <a:latin typeface="Poppins Medium"/>
              <a:ea typeface="Poppins Medium"/>
              <a:cs typeface="Poppins Medium"/>
              <a:sym typeface="Poppins Medium"/>
            </a:endParaRPr>
          </a:p>
        </p:txBody>
      </p:sp>
      <p:sp>
        <p:nvSpPr>
          <p:cNvPr id="465" name="Google Shape;465;p33"/>
          <p:cNvSpPr txBox="1"/>
          <p:nvPr/>
        </p:nvSpPr>
        <p:spPr>
          <a:xfrm>
            <a:off x="333100" y="5919325"/>
            <a:ext cx="5374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You can use SCA to buy Scallop Decorations.</a:t>
            </a:r>
            <a:endParaRPr sz="1800">
              <a:solidFill>
                <a:srgbClr val="1971A2"/>
              </a:solidFill>
              <a:latin typeface="Poppins SemiBold"/>
              <a:ea typeface="Poppins SemiBold"/>
              <a:cs typeface="Poppins SemiBold"/>
              <a:sym typeface="Poppins SemiBold"/>
            </a:endParaRPr>
          </a:p>
        </p:txBody>
      </p:sp>
      <p:pic>
        <p:nvPicPr>
          <p:cNvPr id="466" name="Google Shape;466;p33"/>
          <p:cNvPicPr preferRelativeResize="0"/>
          <p:nvPr/>
        </p:nvPicPr>
        <p:blipFill>
          <a:blip r:embed="rId3">
            <a:alphaModFix/>
          </a:blip>
          <a:stretch>
            <a:fillRect/>
          </a:stretch>
        </p:blipFill>
        <p:spPr>
          <a:xfrm>
            <a:off x="6662100" y="4246275"/>
            <a:ext cx="2134750" cy="2134750"/>
          </a:xfrm>
          <a:prstGeom prst="rect">
            <a:avLst/>
          </a:prstGeom>
          <a:noFill/>
          <a:ln>
            <a:noFill/>
          </a:ln>
        </p:spPr>
      </p:pic>
      <p:sp>
        <p:nvSpPr>
          <p:cNvPr id="467" name="Google Shape;467;p33"/>
          <p:cNvSpPr txBox="1"/>
          <p:nvPr/>
        </p:nvSpPr>
        <p:spPr>
          <a:xfrm>
            <a:off x="5707300" y="2825613"/>
            <a:ext cx="301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TW" sz="1800">
                <a:solidFill>
                  <a:srgbClr val="1971A2"/>
                </a:solidFill>
                <a:latin typeface="Poppins"/>
                <a:ea typeface="Poppins"/>
                <a:cs typeface="Poppins"/>
                <a:sym typeface="Poppins"/>
              </a:rPr>
              <a:t>Offer SCA/USDC Liquidity</a:t>
            </a:r>
            <a:endParaRPr b="1" i="1" sz="1800">
              <a:solidFill>
                <a:srgbClr val="1971A2"/>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4"/>
          <p:cNvSpPr txBox="1"/>
          <p:nvPr/>
        </p:nvSpPr>
        <p:spPr>
          <a:xfrm>
            <a:off x="422500" y="409525"/>
            <a:ext cx="4194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Competitors</a:t>
            </a:r>
            <a:endParaRPr sz="4800">
              <a:solidFill>
                <a:schemeClr val="lt2"/>
              </a:solidFill>
              <a:latin typeface="Poppins SemiBold"/>
              <a:ea typeface="Poppins SemiBold"/>
              <a:cs typeface="Poppins SemiBold"/>
              <a:sym typeface="Poppins SemiBold"/>
            </a:endParaRPr>
          </a:p>
        </p:txBody>
      </p:sp>
      <p:sp>
        <p:nvSpPr>
          <p:cNvPr id="473" name="Google Shape;473;p34"/>
          <p:cNvSpPr txBox="1"/>
          <p:nvPr/>
        </p:nvSpPr>
        <p:spPr>
          <a:xfrm>
            <a:off x="270100" y="257125"/>
            <a:ext cx="4194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Competitors</a:t>
            </a:r>
            <a:endParaRPr sz="4800">
              <a:solidFill>
                <a:srgbClr val="1971A2"/>
              </a:solidFill>
              <a:latin typeface="Poppins SemiBold"/>
              <a:ea typeface="Poppins SemiBold"/>
              <a:cs typeface="Poppins SemiBold"/>
              <a:sym typeface="Poppins SemiBold"/>
            </a:endParaRPr>
          </a:p>
        </p:txBody>
      </p:sp>
      <p:sp>
        <p:nvSpPr>
          <p:cNvPr id="474" name="Google Shape;474;p34"/>
          <p:cNvSpPr txBox="1"/>
          <p:nvPr/>
        </p:nvSpPr>
        <p:spPr>
          <a:xfrm>
            <a:off x="409300" y="1285925"/>
            <a:ext cx="524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2"/>
                </a:solidFill>
                <a:latin typeface="Poppins SemiBold"/>
                <a:ea typeface="Poppins SemiBold"/>
                <a:cs typeface="Poppins SemiBold"/>
                <a:sym typeface="Poppins SemiBold"/>
              </a:rPr>
              <a:t>There will be 3 kinds of Scallop competitors.</a:t>
            </a:r>
            <a:endParaRPr sz="1800">
              <a:solidFill>
                <a:schemeClr val="lt2"/>
              </a:solidFill>
              <a:latin typeface="Poppins SemiBold"/>
              <a:ea typeface="Poppins SemiBold"/>
              <a:cs typeface="Poppins SemiBold"/>
              <a:sym typeface="Poppins SemiBold"/>
            </a:endParaRPr>
          </a:p>
        </p:txBody>
      </p:sp>
      <p:sp>
        <p:nvSpPr>
          <p:cNvPr id="475" name="Google Shape;475;p34"/>
          <p:cNvSpPr txBox="1"/>
          <p:nvPr/>
        </p:nvSpPr>
        <p:spPr>
          <a:xfrm>
            <a:off x="333100" y="1209725"/>
            <a:ext cx="524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rgbClr val="1971A2"/>
                </a:solidFill>
                <a:latin typeface="Poppins SemiBold"/>
                <a:ea typeface="Poppins SemiBold"/>
                <a:cs typeface="Poppins SemiBold"/>
                <a:sym typeface="Poppins SemiBold"/>
              </a:rPr>
              <a:t>There will be 3 kinds of Scallop competitors.</a:t>
            </a:r>
            <a:endParaRPr sz="1800">
              <a:latin typeface="Poppins SemiBold"/>
              <a:ea typeface="Poppins SemiBold"/>
              <a:cs typeface="Poppins SemiBold"/>
              <a:sym typeface="Poppins SemiBold"/>
            </a:endParaRPr>
          </a:p>
        </p:txBody>
      </p:sp>
      <p:grpSp>
        <p:nvGrpSpPr>
          <p:cNvPr id="476" name="Google Shape;476;p34"/>
          <p:cNvGrpSpPr/>
          <p:nvPr/>
        </p:nvGrpSpPr>
        <p:grpSpPr>
          <a:xfrm>
            <a:off x="385250" y="2417574"/>
            <a:ext cx="8373250" cy="3250951"/>
            <a:chOff x="385250" y="2208674"/>
            <a:chExt cx="8373250" cy="3250951"/>
          </a:xfrm>
        </p:grpSpPr>
        <p:sp>
          <p:nvSpPr>
            <p:cNvPr id="477" name="Google Shape;477;p34"/>
            <p:cNvSpPr/>
            <p:nvPr/>
          </p:nvSpPr>
          <p:spPr>
            <a:xfrm>
              <a:off x="385250" y="256342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3302725" y="256342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6220200" y="256342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txBox="1"/>
            <p:nvPr/>
          </p:nvSpPr>
          <p:spPr>
            <a:xfrm>
              <a:off x="586750" y="2208675"/>
              <a:ext cx="2135400" cy="55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zh-TW" sz="2000">
                  <a:solidFill>
                    <a:srgbClr val="1971A2"/>
                  </a:solidFill>
                  <a:latin typeface="Poppins SemiBold"/>
                  <a:ea typeface="Poppins SemiBold"/>
                  <a:cs typeface="Poppins SemiBold"/>
                  <a:sym typeface="Poppins SemiBold"/>
                </a:rPr>
                <a:t>Lottery</a:t>
              </a:r>
              <a:endParaRPr i="1" sz="2000">
                <a:solidFill>
                  <a:srgbClr val="1971A2"/>
                </a:solidFill>
                <a:latin typeface="Poppins SemiBold"/>
                <a:ea typeface="Poppins SemiBold"/>
                <a:cs typeface="Poppins SemiBold"/>
                <a:sym typeface="Poppins SemiBold"/>
              </a:endParaRPr>
            </a:p>
          </p:txBody>
        </p:sp>
        <p:sp>
          <p:nvSpPr>
            <p:cNvPr id="481" name="Google Shape;481;p34"/>
            <p:cNvSpPr txBox="1"/>
            <p:nvPr/>
          </p:nvSpPr>
          <p:spPr>
            <a:xfrm>
              <a:off x="3504200" y="2208675"/>
              <a:ext cx="21354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2000">
                  <a:solidFill>
                    <a:srgbClr val="1971A2"/>
                  </a:solidFill>
                  <a:latin typeface="Poppins SemiBold"/>
                  <a:ea typeface="Poppins SemiBold"/>
                  <a:cs typeface="Poppins SemiBold"/>
                  <a:sym typeface="Poppins SemiBold"/>
                </a:rPr>
                <a:t>Defi Gaming</a:t>
              </a:r>
              <a:endParaRPr i="1" sz="2000">
                <a:solidFill>
                  <a:srgbClr val="1971A2"/>
                </a:solidFill>
                <a:latin typeface="Poppins SemiBold"/>
                <a:ea typeface="Poppins SemiBold"/>
                <a:cs typeface="Poppins SemiBold"/>
                <a:sym typeface="Poppins SemiBold"/>
              </a:endParaRPr>
            </a:p>
          </p:txBody>
        </p:sp>
        <p:sp>
          <p:nvSpPr>
            <p:cNvPr id="482" name="Google Shape;482;p34"/>
            <p:cNvSpPr txBox="1"/>
            <p:nvPr/>
          </p:nvSpPr>
          <p:spPr>
            <a:xfrm>
              <a:off x="6559050" y="2208674"/>
              <a:ext cx="18606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2000">
                  <a:solidFill>
                    <a:srgbClr val="1971A2"/>
                  </a:solidFill>
                  <a:latin typeface="Poppins SemiBold"/>
                  <a:ea typeface="Poppins SemiBold"/>
                  <a:cs typeface="Poppins SemiBold"/>
                  <a:sym typeface="Poppins SemiBold"/>
                </a:rPr>
                <a:t>NFTs</a:t>
              </a:r>
              <a:endParaRPr i="1" sz="2000">
                <a:solidFill>
                  <a:srgbClr val="1971A2"/>
                </a:solidFill>
                <a:latin typeface="Poppins SemiBold"/>
                <a:ea typeface="Poppins SemiBold"/>
                <a:cs typeface="Poppins SemiBold"/>
                <a:sym typeface="Poppins SemiBold"/>
              </a:endParaRPr>
            </a:p>
          </p:txBody>
        </p:sp>
        <p:pic>
          <p:nvPicPr>
            <p:cNvPr id="483" name="Google Shape;483;p34"/>
            <p:cNvPicPr preferRelativeResize="0"/>
            <p:nvPr/>
          </p:nvPicPr>
          <p:blipFill rotWithShape="1">
            <a:blip r:embed="rId3">
              <a:alphaModFix/>
            </a:blip>
            <a:srcRect b="11432" l="9753" r="10098" t="18342"/>
            <a:stretch/>
          </p:blipFill>
          <p:spPr>
            <a:xfrm>
              <a:off x="724150" y="3077675"/>
              <a:ext cx="1860600" cy="793999"/>
            </a:xfrm>
            <a:prstGeom prst="rect">
              <a:avLst/>
            </a:prstGeom>
            <a:noFill/>
            <a:ln>
              <a:noFill/>
            </a:ln>
          </p:spPr>
        </p:pic>
        <p:pic>
          <p:nvPicPr>
            <p:cNvPr id="484" name="Google Shape;484;p34"/>
            <p:cNvPicPr preferRelativeResize="0"/>
            <p:nvPr/>
          </p:nvPicPr>
          <p:blipFill rotWithShape="1">
            <a:blip r:embed="rId4">
              <a:alphaModFix/>
            </a:blip>
            <a:srcRect b="0" l="4879" r="0" t="0"/>
            <a:stretch/>
          </p:blipFill>
          <p:spPr>
            <a:xfrm>
              <a:off x="724163" y="4377576"/>
              <a:ext cx="1860575" cy="537349"/>
            </a:xfrm>
            <a:prstGeom prst="rect">
              <a:avLst/>
            </a:prstGeom>
            <a:noFill/>
            <a:ln>
              <a:noFill/>
            </a:ln>
          </p:spPr>
        </p:pic>
        <p:pic>
          <p:nvPicPr>
            <p:cNvPr id="485" name="Google Shape;485;p34"/>
            <p:cNvPicPr preferRelativeResize="0"/>
            <p:nvPr/>
          </p:nvPicPr>
          <p:blipFill>
            <a:blip r:embed="rId5">
              <a:alphaModFix/>
            </a:blip>
            <a:stretch>
              <a:fillRect/>
            </a:stretch>
          </p:blipFill>
          <p:spPr>
            <a:xfrm>
              <a:off x="4083774" y="2895424"/>
              <a:ext cx="976250" cy="976250"/>
            </a:xfrm>
            <a:prstGeom prst="rect">
              <a:avLst/>
            </a:prstGeom>
            <a:noFill/>
            <a:ln>
              <a:noFill/>
            </a:ln>
          </p:spPr>
        </p:pic>
        <p:pic>
          <p:nvPicPr>
            <p:cNvPr id="486" name="Google Shape;486;p34"/>
            <p:cNvPicPr preferRelativeResize="0"/>
            <p:nvPr/>
          </p:nvPicPr>
          <p:blipFill rotWithShape="1">
            <a:blip r:embed="rId6">
              <a:alphaModFix/>
            </a:blip>
            <a:srcRect b="9851" l="0" r="0" t="9859"/>
            <a:stretch/>
          </p:blipFill>
          <p:spPr>
            <a:xfrm>
              <a:off x="4083762" y="4257424"/>
              <a:ext cx="976251" cy="783852"/>
            </a:xfrm>
            <a:prstGeom prst="rect">
              <a:avLst/>
            </a:prstGeom>
            <a:noFill/>
            <a:ln>
              <a:noFill/>
            </a:ln>
          </p:spPr>
        </p:pic>
        <p:pic>
          <p:nvPicPr>
            <p:cNvPr id="487" name="Google Shape;487;p34"/>
            <p:cNvPicPr preferRelativeResize="0"/>
            <p:nvPr/>
          </p:nvPicPr>
          <p:blipFill>
            <a:blip r:embed="rId7">
              <a:alphaModFix/>
            </a:blip>
            <a:stretch>
              <a:fillRect/>
            </a:stretch>
          </p:blipFill>
          <p:spPr>
            <a:xfrm>
              <a:off x="7036231" y="2930425"/>
              <a:ext cx="906234" cy="906247"/>
            </a:xfrm>
            <a:prstGeom prst="rect">
              <a:avLst/>
            </a:prstGeom>
            <a:noFill/>
            <a:ln>
              <a:noFill/>
            </a:ln>
          </p:spPr>
        </p:pic>
        <p:pic>
          <p:nvPicPr>
            <p:cNvPr id="488" name="Google Shape;488;p34"/>
            <p:cNvPicPr preferRelativeResize="0"/>
            <p:nvPr/>
          </p:nvPicPr>
          <p:blipFill>
            <a:blip r:embed="rId8">
              <a:alphaModFix/>
            </a:blip>
            <a:stretch>
              <a:fillRect/>
            </a:stretch>
          </p:blipFill>
          <p:spPr>
            <a:xfrm>
              <a:off x="7095612" y="4194389"/>
              <a:ext cx="787500" cy="787522"/>
            </a:xfrm>
            <a:prstGeom prst="rect">
              <a:avLst/>
            </a:prstGeom>
            <a:noFill/>
            <a:ln>
              <a:noFill/>
            </a:ln>
          </p:spPr>
        </p:pic>
        <p:sp>
          <p:nvSpPr>
            <p:cNvPr id="489" name="Google Shape;489;p34"/>
            <p:cNvSpPr txBox="1"/>
            <p:nvPr/>
          </p:nvSpPr>
          <p:spPr>
            <a:xfrm>
              <a:off x="1051738" y="3871675"/>
              <a:ext cx="120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Pooltogether</a:t>
              </a:r>
              <a:endParaRPr sz="1200">
                <a:solidFill>
                  <a:srgbClr val="1971A2"/>
                </a:solidFill>
                <a:latin typeface="Poppins Medium"/>
                <a:ea typeface="Poppins Medium"/>
                <a:cs typeface="Poppins Medium"/>
                <a:sym typeface="Poppins Medium"/>
              </a:endParaRPr>
            </a:p>
          </p:txBody>
        </p:sp>
        <p:sp>
          <p:nvSpPr>
            <p:cNvPr id="490" name="Google Shape;490;p34"/>
            <p:cNvSpPr txBox="1"/>
            <p:nvPr/>
          </p:nvSpPr>
          <p:spPr>
            <a:xfrm>
              <a:off x="1260700" y="4914925"/>
              <a:ext cx="78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Sollotto</a:t>
              </a:r>
              <a:endParaRPr sz="1200">
                <a:solidFill>
                  <a:srgbClr val="1971A2"/>
                </a:solidFill>
                <a:latin typeface="Poppins Medium"/>
                <a:ea typeface="Poppins Medium"/>
                <a:cs typeface="Poppins Medium"/>
                <a:sym typeface="Poppins Medium"/>
              </a:endParaRPr>
            </a:p>
          </p:txBody>
        </p:sp>
        <p:sp>
          <p:nvSpPr>
            <p:cNvPr id="491" name="Google Shape;491;p34"/>
            <p:cNvSpPr txBox="1"/>
            <p:nvPr/>
          </p:nvSpPr>
          <p:spPr>
            <a:xfrm>
              <a:off x="3969163" y="3871675"/>
              <a:ext cx="120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Sushi Warrior</a:t>
              </a:r>
              <a:endParaRPr sz="1200">
                <a:solidFill>
                  <a:srgbClr val="1971A2"/>
                </a:solidFill>
                <a:latin typeface="Poppins Medium"/>
                <a:ea typeface="Poppins Medium"/>
                <a:cs typeface="Poppins Medium"/>
                <a:sym typeface="Poppins Medium"/>
              </a:endParaRPr>
            </a:p>
          </p:txBody>
        </p:sp>
        <p:sp>
          <p:nvSpPr>
            <p:cNvPr id="492" name="Google Shape;492;p34"/>
            <p:cNvSpPr txBox="1"/>
            <p:nvPr/>
          </p:nvSpPr>
          <p:spPr>
            <a:xfrm>
              <a:off x="4118763" y="4914925"/>
              <a:ext cx="90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Defi Land</a:t>
              </a:r>
              <a:endParaRPr sz="1200">
                <a:solidFill>
                  <a:srgbClr val="1971A2"/>
                </a:solidFill>
                <a:latin typeface="Poppins Medium"/>
                <a:ea typeface="Poppins Medium"/>
                <a:cs typeface="Poppins Medium"/>
                <a:sym typeface="Poppins Medium"/>
              </a:endParaRPr>
            </a:p>
          </p:txBody>
        </p:sp>
        <p:sp>
          <p:nvSpPr>
            <p:cNvPr id="493" name="Google Shape;493;p34"/>
            <p:cNvSpPr txBox="1"/>
            <p:nvPr/>
          </p:nvSpPr>
          <p:spPr>
            <a:xfrm>
              <a:off x="6640500" y="3871675"/>
              <a:ext cx="169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ApeShit Social Club</a:t>
              </a:r>
              <a:endParaRPr sz="1200">
                <a:solidFill>
                  <a:srgbClr val="1971A2"/>
                </a:solidFill>
                <a:latin typeface="Poppins Medium"/>
                <a:ea typeface="Poppins Medium"/>
                <a:cs typeface="Poppins Medium"/>
                <a:sym typeface="Poppins Medium"/>
              </a:endParaRPr>
            </a:p>
          </p:txBody>
        </p:sp>
        <p:sp>
          <p:nvSpPr>
            <p:cNvPr id="494" name="Google Shape;494;p34"/>
            <p:cNvSpPr txBox="1"/>
            <p:nvPr/>
          </p:nvSpPr>
          <p:spPr>
            <a:xfrm>
              <a:off x="6839050" y="4914925"/>
              <a:ext cx="130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Sollamas NFT</a:t>
              </a:r>
              <a:endParaRPr sz="1200">
                <a:solidFill>
                  <a:srgbClr val="1971A2"/>
                </a:solidFill>
                <a:latin typeface="Poppins Medium"/>
                <a:ea typeface="Poppins Medium"/>
                <a:cs typeface="Poppins Medium"/>
                <a:sym typeface="Poppins Medium"/>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5"/>
          <p:cNvSpPr txBox="1"/>
          <p:nvPr/>
        </p:nvSpPr>
        <p:spPr>
          <a:xfrm>
            <a:off x="1606950" y="3043500"/>
            <a:ext cx="59907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Scallop Q&amp;A Time</a:t>
            </a:r>
            <a:endParaRPr sz="4800">
              <a:solidFill>
                <a:schemeClr val="lt2"/>
              </a:solidFill>
              <a:latin typeface="Poppins SemiBold"/>
              <a:ea typeface="Poppins SemiBold"/>
              <a:cs typeface="Poppins SemiBold"/>
              <a:sym typeface="Poppins SemiBold"/>
            </a:endParaRPr>
          </a:p>
        </p:txBody>
      </p:sp>
      <p:sp>
        <p:nvSpPr>
          <p:cNvPr id="500" name="Google Shape;500;p35"/>
          <p:cNvSpPr txBox="1"/>
          <p:nvPr/>
        </p:nvSpPr>
        <p:spPr>
          <a:xfrm>
            <a:off x="1454550" y="2891100"/>
            <a:ext cx="6234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Scallop Q&amp;A Time</a:t>
            </a:r>
            <a:endParaRPr sz="4800">
              <a:solidFill>
                <a:srgbClr val="1971A2"/>
              </a:solidFill>
              <a:latin typeface="Poppins SemiBold"/>
              <a:ea typeface="Poppins SemiBold"/>
              <a:cs typeface="Poppins SemiBold"/>
              <a:sym typeface="Poppi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nvSpPr>
        <p:spPr>
          <a:xfrm>
            <a:off x="422500" y="409525"/>
            <a:ext cx="20313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Team</a:t>
            </a:r>
            <a:endParaRPr sz="4800">
              <a:solidFill>
                <a:schemeClr val="lt2"/>
              </a:solidFill>
              <a:latin typeface="Poppins SemiBold"/>
              <a:ea typeface="Poppins SemiBold"/>
              <a:cs typeface="Poppins SemiBold"/>
              <a:sym typeface="Poppins SemiBold"/>
            </a:endParaRPr>
          </a:p>
        </p:txBody>
      </p:sp>
      <p:sp>
        <p:nvSpPr>
          <p:cNvPr id="506" name="Google Shape;506;p36"/>
          <p:cNvSpPr txBox="1"/>
          <p:nvPr/>
        </p:nvSpPr>
        <p:spPr>
          <a:xfrm>
            <a:off x="270100" y="257125"/>
            <a:ext cx="20313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Team</a:t>
            </a:r>
            <a:endParaRPr sz="4800">
              <a:solidFill>
                <a:srgbClr val="1971A2"/>
              </a:solidFill>
              <a:latin typeface="Poppins SemiBold"/>
              <a:ea typeface="Poppins SemiBold"/>
              <a:cs typeface="Poppins SemiBold"/>
              <a:sym typeface="Poppins SemiBold"/>
            </a:endParaRPr>
          </a:p>
        </p:txBody>
      </p:sp>
      <p:graphicFrame>
        <p:nvGraphicFramePr>
          <p:cNvPr id="507" name="Google Shape;507;p36"/>
          <p:cNvGraphicFramePr/>
          <p:nvPr/>
        </p:nvGraphicFramePr>
        <p:xfrm>
          <a:off x="385300" y="1259995"/>
          <a:ext cx="3000000" cy="3000000"/>
        </p:xfrm>
        <a:graphic>
          <a:graphicData uri="http://schemas.openxmlformats.org/drawingml/2006/table">
            <a:tbl>
              <a:tblPr>
                <a:noFill/>
                <a:tableStyleId>{02ECC300-2E4F-4868-B4D8-7BAF7059000D}</a:tableStyleId>
              </a:tblPr>
              <a:tblGrid>
                <a:gridCol w="2803850"/>
                <a:gridCol w="2803850"/>
                <a:gridCol w="2803850"/>
              </a:tblGrid>
              <a:tr h="1251950">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9E9E9E">
                          <a:alpha val="0"/>
                        </a:srgbClr>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ADADAD"/>
                      </a:solidFill>
                      <a:prstDash val="lgDash"/>
                      <a:round/>
                      <a:headEnd len="sm" w="sm" type="none"/>
                      <a:tailEnd len="sm" w="sm" type="none"/>
                    </a:lnL>
                    <a:lnR cap="flat" cmpd="sng" w="9525">
                      <a:solidFill>
                        <a:srgbClr val="ADADAD"/>
                      </a:solidFill>
                      <a:prstDash val="lgDash"/>
                      <a:round/>
                      <a:headEnd len="sm" w="sm" type="none"/>
                      <a:tailEnd len="sm" w="sm" type="none"/>
                    </a:lnR>
                    <a:lnT cap="flat" cmpd="sng" w="9525">
                      <a:solidFill>
                        <a:srgbClr val="9E9E9E">
                          <a:alpha val="0"/>
                        </a:srgbClr>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lgDash"/>
                      <a:round/>
                      <a:headEnd len="sm" w="sm" type="none"/>
                      <a:tailEnd len="sm" w="sm" type="none"/>
                    </a:lnT>
                    <a:lnB cap="flat" cmpd="sng" w="9525">
                      <a:solidFill>
                        <a:srgbClr val="ADADAD"/>
                      </a:solidFill>
                      <a:prstDash val="lgDash"/>
                      <a:round/>
                      <a:headEnd len="sm" w="sm" type="none"/>
                      <a:tailEnd len="sm" w="sm" type="none"/>
                    </a:lnB>
                  </a:tcPr>
                </a:tc>
              </a:tr>
              <a:tr h="461225">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Kriss</a:t>
                      </a:r>
                      <a:endParaRPr b="1" sz="1600">
                        <a:solidFill>
                          <a:srgbClr val="1971A2"/>
                        </a:solidFill>
                        <a:latin typeface="Poppins"/>
                        <a:ea typeface="Poppins"/>
                        <a:cs typeface="Poppins"/>
                        <a:sym typeface="Poppins"/>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Donnie</a:t>
                      </a:r>
                      <a:endParaRPr b="1" sz="1600">
                        <a:solidFill>
                          <a:srgbClr val="1971A2"/>
                        </a:solidFill>
                        <a:latin typeface="Poppins"/>
                        <a:ea typeface="Poppins"/>
                        <a:cs typeface="Poppins"/>
                        <a:sym typeface="Poppins"/>
                      </a:endParaRPr>
                    </a:p>
                  </a:txBody>
                  <a:tcPr marT="91425" marB="91425" marR="91425" marL="91425">
                    <a:lnL cap="flat" cmpd="sng" w="9525">
                      <a:solidFill>
                        <a:srgbClr val="ADADAD"/>
                      </a:solidFill>
                      <a:prstDash val="lg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Larry</a:t>
                      </a:r>
                      <a:endParaRPr b="1" sz="1600">
                        <a:solidFill>
                          <a:srgbClr val="1971A2"/>
                        </a:solidFill>
                        <a:latin typeface="Poppins"/>
                        <a:ea typeface="Poppins"/>
                        <a:cs typeface="Poppins"/>
                        <a:sym typeface="Poppins"/>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r>
              <a:tr h="832100">
                <a:tc>
                  <a:txBody>
                    <a:bodyPr/>
                    <a:lstStyle/>
                    <a:p>
                      <a:pPr indent="0" lvl="0" marL="0" rtl="0" algn="ctr">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Founder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Co-founder</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rPr lang="zh-TW">
                          <a:solidFill>
                            <a:srgbClr val="1971A2"/>
                          </a:solidFill>
                          <a:latin typeface="Poppins Medium"/>
                          <a:ea typeface="Poppins Medium"/>
                          <a:cs typeface="Poppins Medium"/>
                          <a:sym typeface="Poppins Medium"/>
                        </a:rPr>
                        <a:t>Full-stack</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ADADAD"/>
                      </a:solidFill>
                      <a:prstDash val="lg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Co-founder</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rPr lang="zh-TW">
                          <a:solidFill>
                            <a:srgbClr val="1971A2"/>
                          </a:solidFill>
                          <a:latin typeface="Poppins Medium"/>
                          <a:ea typeface="Poppins Medium"/>
                          <a:cs typeface="Poppins Medium"/>
                          <a:sym typeface="Poppins Medium"/>
                        </a:rPr>
                        <a:t>On-chain program</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ADADAD"/>
                      </a:solidFill>
                      <a:prstDash val="lgDash"/>
                      <a:round/>
                      <a:headEnd len="sm" w="sm" type="none"/>
                      <a:tailEnd len="sm" w="sm" type="none"/>
                    </a:lnT>
                    <a:lnB cap="flat" cmpd="sng" w="9525">
                      <a:solidFill>
                        <a:srgbClr val="9E9E9E"/>
                      </a:solidFill>
                      <a:prstDash val="lgDash"/>
                      <a:round/>
                      <a:headEnd len="sm" w="sm" type="none"/>
                      <a:tailEnd len="sm" w="sm" type="none"/>
                    </a:lnB>
                  </a:tcPr>
                </a:tc>
              </a:tr>
              <a:tr h="1251950">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alpha val="0"/>
                        </a:srgbClr>
                      </a:solidFill>
                      <a:prstDash val="lgDash"/>
                      <a:round/>
                      <a:headEnd len="sm" w="sm" type="none"/>
                      <a:tailEnd len="sm" w="sm" type="none"/>
                    </a:lnB>
                  </a:tcPr>
                </a:tc>
              </a:tr>
              <a:tr h="461225">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Chun</a:t>
                      </a:r>
                      <a:endParaRPr b="1" sz="1600">
                        <a:solidFill>
                          <a:srgbClr val="1971A2"/>
                        </a:solidFill>
                        <a:latin typeface="Poppins"/>
                        <a:ea typeface="Poppins"/>
                        <a:cs typeface="Poppins"/>
                        <a:sym typeface="Poppins"/>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Zoc</a:t>
                      </a:r>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ADADAD"/>
                      </a:solidFill>
                      <a:prstDash val="lg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lgDash"/>
                      <a:round/>
                      <a:headEnd len="sm" w="sm" type="none"/>
                      <a:tailEnd len="sm" w="sm" type="none"/>
                    </a:lnT>
                    <a:lnB cap="flat" cmpd="sng" w="9525">
                      <a:solidFill>
                        <a:srgbClr val="ADADAD">
                          <a:alpha val="0"/>
                        </a:srgbClr>
                      </a:solidFill>
                      <a:prstDash val="lgDash"/>
                      <a:round/>
                      <a:headEnd len="sm" w="sm" type="none"/>
                      <a:tailEnd len="sm" w="sm" type="none"/>
                    </a:lnB>
                  </a:tcPr>
                </a:tc>
              </a:tr>
              <a:tr h="889550">
                <a:tc>
                  <a:txBody>
                    <a:bodyPr/>
                    <a:lstStyle/>
                    <a:p>
                      <a:pPr indent="0" lvl="0" marL="0" rtl="0" algn="ctr">
                        <a:spcBef>
                          <a:spcPts val="0"/>
                        </a:spcBef>
                        <a:spcAft>
                          <a:spcPts val="0"/>
                        </a:spcAft>
                        <a:buNone/>
                      </a:pPr>
                      <a:r>
                        <a:rPr lang="zh-TW">
                          <a:solidFill>
                            <a:srgbClr val="1971A2"/>
                          </a:solidFill>
                          <a:latin typeface="Poppins Medium"/>
                          <a:ea typeface="Poppins Medium"/>
                          <a:cs typeface="Poppins Medium"/>
                          <a:sym typeface="Poppins Medium"/>
                        </a:rPr>
                        <a:t>Art director</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ctr">
                        <a:spcBef>
                          <a:spcPts val="0"/>
                        </a:spcBef>
                        <a:spcAft>
                          <a:spcPts val="0"/>
                        </a:spcAft>
                        <a:buNone/>
                      </a:pPr>
                      <a:r>
                        <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ADADAD"/>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zh-TW">
                          <a:solidFill>
                            <a:srgbClr val="1971A2"/>
                          </a:solidFill>
                          <a:latin typeface="Poppins Medium"/>
                          <a:ea typeface="Poppins Medium"/>
                          <a:cs typeface="Poppins Medium"/>
                          <a:sym typeface="Poppins Medium"/>
                        </a:rPr>
                        <a:t>Designer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ADADAD"/>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ADADAD"/>
                      </a:solidFill>
                      <a:prstDash val="lg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ADADAD">
                          <a:alpha val="0"/>
                        </a:srgbClr>
                      </a:solidFill>
                      <a:prstDash val="lg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pic>
        <p:nvPicPr>
          <p:cNvPr id="508" name="Google Shape;508;p36"/>
          <p:cNvPicPr preferRelativeResize="0"/>
          <p:nvPr/>
        </p:nvPicPr>
        <p:blipFill>
          <a:blip r:embed="rId3">
            <a:alphaModFix/>
          </a:blip>
          <a:stretch>
            <a:fillRect/>
          </a:stretch>
        </p:blipFill>
        <p:spPr>
          <a:xfrm>
            <a:off x="1253000" y="3883700"/>
            <a:ext cx="1084600" cy="1084600"/>
          </a:xfrm>
          <a:prstGeom prst="rect">
            <a:avLst/>
          </a:prstGeom>
          <a:noFill/>
          <a:ln>
            <a:noFill/>
          </a:ln>
        </p:spPr>
      </p:pic>
      <p:pic>
        <p:nvPicPr>
          <p:cNvPr id="509" name="Google Shape;509;p36"/>
          <p:cNvPicPr preferRelativeResize="0"/>
          <p:nvPr/>
        </p:nvPicPr>
        <p:blipFill rotWithShape="1">
          <a:blip r:embed="rId4">
            <a:alphaModFix/>
          </a:blip>
          <a:srcRect b="0" l="0" r="0" t="0"/>
          <a:stretch/>
        </p:blipFill>
        <p:spPr>
          <a:xfrm>
            <a:off x="1253000" y="1336150"/>
            <a:ext cx="1084600" cy="1084600"/>
          </a:xfrm>
          <a:prstGeom prst="rect">
            <a:avLst/>
          </a:prstGeom>
          <a:noFill/>
          <a:ln>
            <a:noFill/>
          </a:ln>
        </p:spPr>
      </p:pic>
      <p:pic>
        <p:nvPicPr>
          <p:cNvPr id="510" name="Google Shape;510;p36"/>
          <p:cNvPicPr preferRelativeResize="0"/>
          <p:nvPr/>
        </p:nvPicPr>
        <p:blipFill>
          <a:blip r:embed="rId5">
            <a:alphaModFix/>
          </a:blip>
          <a:stretch>
            <a:fillRect/>
          </a:stretch>
        </p:blipFill>
        <p:spPr>
          <a:xfrm>
            <a:off x="4029700" y="1336150"/>
            <a:ext cx="1084600" cy="1084600"/>
          </a:xfrm>
          <a:prstGeom prst="rect">
            <a:avLst/>
          </a:prstGeom>
          <a:noFill/>
          <a:ln>
            <a:noFill/>
          </a:ln>
        </p:spPr>
      </p:pic>
      <p:pic>
        <p:nvPicPr>
          <p:cNvPr id="511" name="Google Shape;511;p36"/>
          <p:cNvPicPr preferRelativeResize="0"/>
          <p:nvPr/>
        </p:nvPicPr>
        <p:blipFill>
          <a:blip r:embed="rId6">
            <a:alphaModFix/>
          </a:blip>
          <a:stretch>
            <a:fillRect/>
          </a:stretch>
        </p:blipFill>
        <p:spPr>
          <a:xfrm>
            <a:off x="6852750" y="1336150"/>
            <a:ext cx="1084600" cy="1084600"/>
          </a:xfrm>
          <a:prstGeom prst="rect">
            <a:avLst/>
          </a:prstGeom>
          <a:noFill/>
          <a:ln>
            <a:noFill/>
          </a:ln>
        </p:spPr>
      </p:pic>
      <p:pic>
        <p:nvPicPr>
          <p:cNvPr id="512" name="Google Shape;512;p36"/>
          <p:cNvPicPr preferRelativeResize="0"/>
          <p:nvPr/>
        </p:nvPicPr>
        <p:blipFill rotWithShape="1">
          <a:blip r:embed="rId7">
            <a:alphaModFix/>
          </a:blip>
          <a:srcRect b="0" l="0" r="0" t="0"/>
          <a:stretch/>
        </p:blipFill>
        <p:spPr>
          <a:xfrm>
            <a:off x="4029700" y="3883700"/>
            <a:ext cx="1084600" cy="108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7"/>
          <p:cNvSpPr txBox="1"/>
          <p:nvPr/>
        </p:nvSpPr>
        <p:spPr>
          <a:xfrm>
            <a:off x="422500" y="4095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About Us</a:t>
            </a:r>
            <a:endParaRPr sz="4800">
              <a:solidFill>
                <a:schemeClr val="lt2"/>
              </a:solidFill>
              <a:latin typeface="Poppins SemiBold"/>
              <a:ea typeface="Poppins SemiBold"/>
              <a:cs typeface="Poppins SemiBold"/>
              <a:sym typeface="Poppins SemiBold"/>
            </a:endParaRPr>
          </a:p>
        </p:txBody>
      </p:sp>
      <p:sp>
        <p:nvSpPr>
          <p:cNvPr id="518" name="Google Shape;518;p37"/>
          <p:cNvSpPr txBox="1"/>
          <p:nvPr/>
        </p:nvSpPr>
        <p:spPr>
          <a:xfrm>
            <a:off x="270100" y="2571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About Us</a:t>
            </a:r>
            <a:endParaRPr sz="4800">
              <a:solidFill>
                <a:srgbClr val="1971A2"/>
              </a:solidFill>
              <a:latin typeface="Poppins SemiBold"/>
              <a:ea typeface="Poppins SemiBold"/>
              <a:cs typeface="Poppins SemiBold"/>
              <a:sym typeface="Poppins SemiBold"/>
            </a:endParaRPr>
          </a:p>
        </p:txBody>
      </p:sp>
      <p:graphicFrame>
        <p:nvGraphicFramePr>
          <p:cNvPr id="519" name="Google Shape;519;p37"/>
          <p:cNvGraphicFramePr/>
          <p:nvPr/>
        </p:nvGraphicFramePr>
        <p:xfrm>
          <a:off x="385300" y="1259995"/>
          <a:ext cx="3000000" cy="3000000"/>
        </p:xfrm>
        <a:graphic>
          <a:graphicData uri="http://schemas.openxmlformats.org/drawingml/2006/table">
            <a:tbl>
              <a:tblPr>
                <a:noFill/>
                <a:tableStyleId>{02ECC300-2E4F-4868-B4D8-7BAF7059000D}</a:tableStyleId>
              </a:tblPr>
              <a:tblGrid>
                <a:gridCol w="4205775"/>
                <a:gridCol w="4205775"/>
              </a:tblGrid>
              <a:tr h="1253775">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437750">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Kriss</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Donnie</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3779700">
                <a:tc>
                  <a:txBody>
                    <a:bodyPr/>
                    <a:lstStyle/>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4 years experience security engineer.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4 years experience in gaming industry.</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4 years experience in crypto.</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5 years experience scuba diver.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10 years experience DJ.</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Served as a senior security engineer at one of bigest web gaming company in Asia.</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4 years experience full-stack engineer.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4 years experience in gaming industry.</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4 years experience in crypto.</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bl>
          </a:graphicData>
        </a:graphic>
      </p:graphicFrame>
      <p:pic>
        <p:nvPicPr>
          <p:cNvPr id="520" name="Google Shape;520;p37"/>
          <p:cNvPicPr preferRelativeResize="0"/>
          <p:nvPr/>
        </p:nvPicPr>
        <p:blipFill rotWithShape="1">
          <a:blip r:embed="rId3">
            <a:alphaModFix/>
          </a:blip>
          <a:srcRect b="0" l="0" r="0" t="0"/>
          <a:stretch/>
        </p:blipFill>
        <p:spPr>
          <a:xfrm>
            <a:off x="1952700" y="1336150"/>
            <a:ext cx="1084600" cy="1084600"/>
          </a:xfrm>
          <a:prstGeom prst="rect">
            <a:avLst/>
          </a:prstGeom>
          <a:noFill/>
          <a:ln>
            <a:noFill/>
          </a:ln>
        </p:spPr>
      </p:pic>
      <p:pic>
        <p:nvPicPr>
          <p:cNvPr id="521" name="Google Shape;521;p37"/>
          <p:cNvPicPr preferRelativeResize="0"/>
          <p:nvPr/>
        </p:nvPicPr>
        <p:blipFill>
          <a:blip r:embed="rId4">
            <a:alphaModFix/>
          </a:blip>
          <a:stretch>
            <a:fillRect/>
          </a:stretch>
        </p:blipFill>
        <p:spPr>
          <a:xfrm>
            <a:off x="6131600" y="1336150"/>
            <a:ext cx="1084600" cy="108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8"/>
          <p:cNvSpPr txBox="1"/>
          <p:nvPr/>
        </p:nvSpPr>
        <p:spPr>
          <a:xfrm>
            <a:off x="422500" y="4095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About Us</a:t>
            </a:r>
            <a:endParaRPr sz="4800">
              <a:solidFill>
                <a:schemeClr val="lt2"/>
              </a:solidFill>
              <a:latin typeface="Poppins SemiBold"/>
              <a:ea typeface="Poppins SemiBold"/>
              <a:cs typeface="Poppins SemiBold"/>
              <a:sym typeface="Poppins SemiBold"/>
            </a:endParaRPr>
          </a:p>
        </p:txBody>
      </p:sp>
      <p:sp>
        <p:nvSpPr>
          <p:cNvPr id="527" name="Google Shape;527;p38"/>
          <p:cNvSpPr txBox="1"/>
          <p:nvPr/>
        </p:nvSpPr>
        <p:spPr>
          <a:xfrm>
            <a:off x="270100" y="2571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About Us</a:t>
            </a:r>
            <a:endParaRPr sz="4800">
              <a:solidFill>
                <a:srgbClr val="1971A2"/>
              </a:solidFill>
              <a:latin typeface="Poppins SemiBold"/>
              <a:ea typeface="Poppins SemiBold"/>
              <a:cs typeface="Poppins SemiBold"/>
              <a:sym typeface="Poppins SemiBold"/>
            </a:endParaRPr>
          </a:p>
        </p:txBody>
      </p:sp>
      <p:graphicFrame>
        <p:nvGraphicFramePr>
          <p:cNvPr id="528" name="Google Shape;528;p38"/>
          <p:cNvGraphicFramePr/>
          <p:nvPr/>
        </p:nvGraphicFramePr>
        <p:xfrm>
          <a:off x="385300" y="1259995"/>
          <a:ext cx="3000000" cy="3000000"/>
        </p:xfrm>
        <a:graphic>
          <a:graphicData uri="http://schemas.openxmlformats.org/drawingml/2006/table">
            <a:tbl>
              <a:tblPr>
                <a:noFill/>
                <a:tableStyleId>{02ECC300-2E4F-4868-B4D8-7BAF7059000D}</a:tableStyleId>
              </a:tblPr>
              <a:tblGrid>
                <a:gridCol w="8411550"/>
              </a:tblGrid>
              <a:tr h="1222125">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319300">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Larry</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3499200">
                <a:tc>
                  <a:txBody>
                    <a:bodyPr/>
                    <a:lstStyle/>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5 years experience blockchain engineer.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2 years experience in blockchain gaming industry.</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8 years experience in software development.</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Served as a core engineer in Canada’s largest bank blockchain laboratory, a decentralized credentials verification platform, and a gaming blockchain protocol, etc.</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Extensive experience in blockchain, KYC, decentralized applications, smart contract programming.</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Bachelor of Engineering Science, University of Toronto</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Scaling Eth hackathon Winner</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Hackathon Russia Winner</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bl>
          </a:graphicData>
        </a:graphic>
      </p:graphicFrame>
      <p:pic>
        <p:nvPicPr>
          <p:cNvPr id="529" name="Google Shape;529;p38"/>
          <p:cNvPicPr preferRelativeResize="0"/>
          <p:nvPr/>
        </p:nvPicPr>
        <p:blipFill>
          <a:blip r:embed="rId3">
            <a:alphaModFix/>
          </a:blip>
          <a:stretch>
            <a:fillRect/>
          </a:stretch>
        </p:blipFill>
        <p:spPr>
          <a:xfrm>
            <a:off x="4048775" y="1336150"/>
            <a:ext cx="1084600" cy="108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nvSpPr>
        <p:spPr>
          <a:xfrm>
            <a:off x="422500" y="4095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About Us</a:t>
            </a:r>
            <a:endParaRPr sz="4800">
              <a:solidFill>
                <a:schemeClr val="lt2"/>
              </a:solidFill>
              <a:latin typeface="Poppins SemiBold"/>
              <a:ea typeface="Poppins SemiBold"/>
              <a:cs typeface="Poppins SemiBold"/>
              <a:sym typeface="Poppins SemiBold"/>
            </a:endParaRPr>
          </a:p>
        </p:txBody>
      </p:sp>
      <p:sp>
        <p:nvSpPr>
          <p:cNvPr id="535" name="Google Shape;535;p39"/>
          <p:cNvSpPr txBox="1"/>
          <p:nvPr/>
        </p:nvSpPr>
        <p:spPr>
          <a:xfrm>
            <a:off x="270100" y="257125"/>
            <a:ext cx="31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About Us</a:t>
            </a:r>
            <a:endParaRPr sz="4800">
              <a:solidFill>
                <a:srgbClr val="1971A2"/>
              </a:solidFill>
              <a:latin typeface="Poppins SemiBold"/>
              <a:ea typeface="Poppins SemiBold"/>
              <a:cs typeface="Poppins SemiBold"/>
              <a:sym typeface="Poppins SemiBold"/>
            </a:endParaRPr>
          </a:p>
        </p:txBody>
      </p:sp>
      <p:graphicFrame>
        <p:nvGraphicFramePr>
          <p:cNvPr id="536" name="Google Shape;536;p39"/>
          <p:cNvGraphicFramePr/>
          <p:nvPr/>
        </p:nvGraphicFramePr>
        <p:xfrm>
          <a:off x="385300" y="1259995"/>
          <a:ext cx="3000000" cy="3000000"/>
        </p:xfrm>
        <a:graphic>
          <a:graphicData uri="http://schemas.openxmlformats.org/drawingml/2006/table">
            <a:tbl>
              <a:tblPr>
                <a:noFill/>
                <a:tableStyleId>{02ECC300-2E4F-4868-B4D8-7BAF7059000D}</a:tableStyleId>
              </a:tblPr>
              <a:tblGrid>
                <a:gridCol w="4205775"/>
                <a:gridCol w="4205775"/>
              </a:tblGrid>
              <a:tr h="1150125">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l">
                        <a:spcBef>
                          <a:spcPts val="0"/>
                        </a:spcBef>
                        <a:spcAft>
                          <a:spcPts val="0"/>
                        </a:spcAft>
                        <a:buNone/>
                      </a:pPr>
                      <a:r>
                        <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423700">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Chun</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ctr">
                        <a:spcBef>
                          <a:spcPts val="0"/>
                        </a:spcBef>
                        <a:spcAft>
                          <a:spcPts val="0"/>
                        </a:spcAft>
                        <a:buNone/>
                      </a:pPr>
                      <a:r>
                        <a:rPr b="1" lang="zh-TW" sz="1600">
                          <a:solidFill>
                            <a:srgbClr val="1971A2"/>
                          </a:solidFill>
                          <a:latin typeface="Poppins"/>
                          <a:ea typeface="Poppins"/>
                          <a:cs typeface="Poppins"/>
                          <a:sym typeface="Poppins"/>
                        </a:rPr>
                        <a:t>Zoc</a:t>
                      </a:r>
                      <a:endParaRPr b="1" sz="1600">
                        <a:solidFill>
                          <a:srgbClr val="1971A2"/>
                        </a:solidFill>
                        <a:latin typeface="Poppins"/>
                        <a:ea typeface="Poppins"/>
                        <a:cs typeface="Poppins"/>
                        <a:sym typeface="Poppins"/>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r h="3878225">
                <a:tc>
                  <a:txBody>
                    <a:bodyPr/>
                    <a:lstStyle/>
                    <a:p>
                      <a:pPr indent="0" lvl="0" marL="0" rtl="0" algn="l">
                        <a:spcBef>
                          <a:spcPts val="0"/>
                        </a:spcBef>
                        <a:spcAft>
                          <a:spcPts val="0"/>
                        </a:spcAft>
                        <a:buClr>
                          <a:schemeClr val="dk1"/>
                        </a:buClr>
                        <a:buSzPts val="1100"/>
                        <a:buFont typeface="Arial"/>
                        <a:buNone/>
                      </a:pPr>
                      <a:r>
                        <a:rPr lang="zh-TW">
                          <a:solidFill>
                            <a:srgbClr val="1971A2"/>
                          </a:solidFill>
                          <a:latin typeface="Poppins Medium"/>
                          <a:ea typeface="Poppins Medium"/>
                          <a:cs typeface="Poppins Medium"/>
                          <a:sym typeface="Poppins Medium"/>
                        </a:rPr>
                        <a:t>3 years experience in art design.</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Focus on graphic design.</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99999"/>
                      </a:solidFill>
                      <a:prstDash val="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c>
                  <a:txBody>
                    <a:bodyPr/>
                    <a:lstStyle/>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3 years experience in art design.</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1971A2"/>
                        </a:solidFill>
                        <a:latin typeface="Poppins Medium"/>
                        <a:ea typeface="Poppins Medium"/>
                        <a:cs typeface="Poppins Medium"/>
                        <a:sym typeface="Poppins Medium"/>
                      </a:endParaRPr>
                    </a:p>
                    <a:p>
                      <a:pPr indent="0" lvl="0" marL="0" rtl="0" algn="l">
                        <a:spcBef>
                          <a:spcPts val="0"/>
                        </a:spcBef>
                        <a:spcAft>
                          <a:spcPts val="0"/>
                        </a:spcAft>
                        <a:buNone/>
                      </a:pPr>
                      <a:r>
                        <a:rPr lang="zh-TW">
                          <a:solidFill>
                            <a:srgbClr val="1971A2"/>
                          </a:solidFill>
                          <a:latin typeface="Poppins Medium"/>
                          <a:ea typeface="Poppins Medium"/>
                          <a:cs typeface="Poppins Medium"/>
                          <a:sym typeface="Poppins Medium"/>
                        </a:rPr>
                        <a:t>Focus on 3D modeling and graphic design.</a:t>
                      </a:r>
                      <a:endParaRPr>
                        <a:solidFill>
                          <a:srgbClr val="1971A2"/>
                        </a:solidFill>
                        <a:latin typeface="Poppins Medium"/>
                        <a:ea typeface="Poppins Medium"/>
                        <a:cs typeface="Poppins Medium"/>
                        <a:sym typeface="Poppins Medium"/>
                      </a:endParaRPr>
                    </a:p>
                  </a:txBody>
                  <a:tcPr marT="91425" marB="91425" marR="91425" marL="91425">
                    <a:lnL cap="flat" cmpd="sng" w="9525">
                      <a:solidFill>
                        <a:srgbClr val="999999"/>
                      </a:solidFill>
                      <a:prstDash val="lgDash"/>
                      <a:round/>
                      <a:headEnd len="sm" w="sm" type="none"/>
                      <a:tailEnd len="sm" w="sm" type="none"/>
                    </a:lnL>
                    <a:lnR cap="flat" cmpd="sng" w="9525">
                      <a:solidFill>
                        <a:srgbClr val="999999"/>
                      </a:solidFill>
                      <a:prstDash val="lgDash"/>
                      <a:round/>
                      <a:headEnd len="sm" w="sm" type="none"/>
                      <a:tailEnd len="sm" w="sm" type="none"/>
                    </a:lnR>
                    <a:lnT cap="flat" cmpd="sng" w="9525">
                      <a:solidFill>
                        <a:srgbClr val="999999"/>
                      </a:solidFill>
                      <a:prstDash val="lgDash"/>
                      <a:round/>
                      <a:headEnd len="sm" w="sm" type="none"/>
                      <a:tailEnd len="sm" w="sm" type="none"/>
                    </a:lnT>
                    <a:lnB cap="flat" cmpd="sng" w="9525">
                      <a:solidFill>
                        <a:srgbClr val="999999"/>
                      </a:solidFill>
                      <a:prstDash val="lgDash"/>
                      <a:round/>
                      <a:headEnd len="sm" w="sm" type="none"/>
                      <a:tailEnd len="sm" w="sm" type="none"/>
                    </a:lnB>
                  </a:tcPr>
                </a:tc>
              </a:tr>
            </a:tbl>
          </a:graphicData>
        </a:graphic>
      </p:graphicFrame>
      <p:pic>
        <p:nvPicPr>
          <p:cNvPr id="537" name="Google Shape;537;p39"/>
          <p:cNvPicPr preferRelativeResize="0"/>
          <p:nvPr/>
        </p:nvPicPr>
        <p:blipFill rotWithShape="1">
          <a:blip r:embed="rId3">
            <a:alphaModFix/>
          </a:blip>
          <a:srcRect b="0" l="0" r="0" t="0"/>
          <a:stretch/>
        </p:blipFill>
        <p:spPr>
          <a:xfrm>
            <a:off x="1952700" y="1336150"/>
            <a:ext cx="1084600" cy="1084600"/>
          </a:xfrm>
          <a:prstGeom prst="rect">
            <a:avLst/>
          </a:prstGeom>
          <a:noFill/>
          <a:ln>
            <a:noFill/>
          </a:ln>
        </p:spPr>
      </p:pic>
      <p:pic>
        <p:nvPicPr>
          <p:cNvPr id="538" name="Google Shape;538;p39"/>
          <p:cNvPicPr preferRelativeResize="0"/>
          <p:nvPr/>
        </p:nvPicPr>
        <p:blipFill rotWithShape="1">
          <a:blip r:embed="rId4">
            <a:alphaModFix/>
          </a:blip>
          <a:srcRect b="0" l="0" r="0" t="0"/>
          <a:stretch/>
        </p:blipFill>
        <p:spPr>
          <a:xfrm>
            <a:off x="6131600" y="1336150"/>
            <a:ext cx="1084600" cy="108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0"/>
          <p:cNvSpPr txBox="1"/>
          <p:nvPr/>
        </p:nvSpPr>
        <p:spPr>
          <a:xfrm>
            <a:off x="2007900" y="3043500"/>
            <a:ext cx="5280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Thanks for listen</a:t>
            </a:r>
            <a:endParaRPr sz="4800">
              <a:solidFill>
                <a:schemeClr val="lt2"/>
              </a:solidFill>
              <a:latin typeface="Poppins SemiBold"/>
              <a:ea typeface="Poppins SemiBold"/>
              <a:cs typeface="Poppins SemiBold"/>
              <a:sym typeface="Poppins SemiBold"/>
            </a:endParaRPr>
          </a:p>
        </p:txBody>
      </p:sp>
      <p:sp>
        <p:nvSpPr>
          <p:cNvPr id="544" name="Google Shape;544;p40"/>
          <p:cNvSpPr txBox="1"/>
          <p:nvPr/>
        </p:nvSpPr>
        <p:spPr>
          <a:xfrm>
            <a:off x="1454850" y="2891100"/>
            <a:ext cx="63867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Thanks for listening</a:t>
            </a:r>
            <a:endParaRPr sz="4800">
              <a:solidFill>
                <a:srgbClr val="1971A2"/>
              </a:solidFill>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nvSpPr>
        <p:spPr>
          <a:xfrm>
            <a:off x="422500" y="409525"/>
            <a:ext cx="47316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chemeClr val="lt2"/>
                </a:solidFill>
                <a:latin typeface="Poppins SemiBold"/>
                <a:ea typeface="Poppins SemiBold"/>
                <a:cs typeface="Poppins SemiBold"/>
                <a:sym typeface="Poppins SemiBold"/>
              </a:rPr>
              <a:t>Scallop Application</a:t>
            </a:r>
            <a:endParaRPr sz="3600">
              <a:solidFill>
                <a:schemeClr val="lt2"/>
              </a:solidFill>
              <a:latin typeface="Poppins SemiBold"/>
              <a:ea typeface="Poppins SemiBold"/>
              <a:cs typeface="Poppins SemiBold"/>
              <a:sym typeface="Poppins SemiBold"/>
            </a:endParaRPr>
          </a:p>
        </p:txBody>
      </p:sp>
      <p:pic>
        <p:nvPicPr>
          <p:cNvPr id="93" name="Google Shape;93;p15"/>
          <p:cNvPicPr preferRelativeResize="0"/>
          <p:nvPr/>
        </p:nvPicPr>
        <p:blipFill>
          <a:blip r:embed="rId3">
            <a:alphaModFix/>
          </a:blip>
          <a:stretch>
            <a:fillRect/>
          </a:stretch>
        </p:blipFill>
        <p:spPr>
          <a:xfrm>
            <a:off x="385276" y="1819089"/>
            <a:ext cx="5876442" cy="4600157"/>
          </a:xfrm>
          <a:prstGeom prst="rect">
            <a:avLst/>
          </a:prstGeom>
          <a:noFill/>
          <a:ln>
            <a:noFill/>
          </a:ln>
        </p:spPr>
      </p:pic>
      <p:pic>
        <p:nvPicPr>
          <p:cNvPr id="94" name="Google Shape;94;p15"/>
          <p:cNvPicPr preferRelativeResize="0"/>
          <p:nvPr/>
        </p:nvPicPr>
        <p:blipFill rotWithShape="1">
          <a:blip r:embed="rId4">
            <a:alphaModFix/>
          </a:blip>
          <a:srcRect b="1326" l="2471" r="5320" t="7839"/>
          <a:stretch/>
        </p:blipFill>
        <p:spPr>
          <a:xfrm>
            <a:off x="6635598" y="1819091"/>
            <a:ext cx="2123153" cy="4600159"/>
          </a:xfrm>
          <a:prstGeom prst="rect">
            <a:avLst/>
          </a:prstGeom>
          <a:noFill/>
          <a:ln>
            <a:noFill/>
          </a:ln>
        </p:spPr>
      </p:pic>
      <p:sp>
        <p:nvSpPr>
          <p:cNvPr id="95" name="Google Shape;95;p15"/>
          <p:cNvSpPr txBox="1"/>
          <p:nvPr/>
        </p:nvSpPr>
        <p:spPr>
          <a:xfrm>
            <a:off x="270100" y="257125"/>
            <a:ext cx="47316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rgbClr val="1971A2"/>
                </a:solidFill>
                <a:latin typeface="Poppins SemiBold"/>
                <a:ea typeface="Poppins SemiBold"/>
                <a:cs typeface="Poppins SemiBold"/>
                <a:sym typeface="Poppins SemiBold"/>
              </a:rPr>
              <a:t>Scallop Application</a:t>
            </a:r>
            <a:endParaRPr sz="3600">
              <a:solidFill>
                <a:srgbClr val="1971A2"/>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nvSpPr>
        <p:spPr>
          <a:xfrm>
            <a:off x="385275" y="450000"/>
            <a:ext cx="42339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4800">
              <a:solidFill>
                <a:schemeClr val="dk1"/>
              </a:solidFill>
              <a:latin typeface="Poppins SemiBold"/>
              <a:ea typeface="Poppins SemiBold"/>
              <a:cs typeface="Poppins SemiBold"/>
              <a:sym typeface="Poppins SemiBold"/>
            </a:endParaRPr>
          </a:p>
        </p:txBody>
      </p:sp>
      <p:pic>
        <p:nvPicPr>
          <p:cNvPr id="101" name="Google Shape;101;p16"/>
          <p:cNvPicPr preferRelativeResize="0"/>
          <p:nvPr/>
        </p:nvPicPr>
        <p:blipFill>
          <a:blip r:embed="rId3">
            <a:alphaModFix/>
          </a:blip>
          <a:stretch>
            <a:fillRect/>
          </a:stretch>
        </p:blipFill>
        <p:spPr>
          <a:xfrm>
            <a:off x="385275" y="1205265"/>
            <a:ext cx="8411574" cy="5257234"/>
          </a:xfrm>
          <a:prstGeom prst="rect">
            <a:avLst/>
          </a:prstGeom>
          <a:noFill/>
          <a:ln>
            <a:noFill/>
          </a:ln>
        </p:spPr>
      </p:pic>
      <p:sp>
        <p:nvSpPr>
          <p:cNvPr id="102" name="Google Shape;102;p16"/>
          <p:cNvSpPr txBox="1"/>
          <p:nvPr/>
        </p:nvSpPr>
        <p:spPr>
          <a:xfrm>
            <a:off x="422500" y="409525"/>
            <a:ext cx="47316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chemeClr val="lt2"/>
                </a:solidFill>
                <a:latin typeface="Poppins SemiBold"/>
                <a:ea typeface="Poppins SemiBold"/>
                <a:cs typeface="Poppins SemiBold"/>
                <a:sym typeface="Poppins SemiBold"/>
              </a:rPr>
              <a:t>Scallop Application</a:t>
            </a:r>
            <a:endParaRPr sz="3600">
              <a:solidFill>
                <a:schemeClr val="lt2"/>
              </a:solidFill>
              <a:latin typeface="Poppins SemiBold"/>
              <a:ea typeface="Poppins SemiBold"/>
              <a:cs typeface="Poppins SemiBold"/>
              <a:sym typeface="Poppins SemiBold"/>
            </a:endParaRPr>
          </a:p>
        </p:txBody>
      </p:sp>
      <p:sp>
        <p:nvSpPr>
          <p:cNvPr id="103" name="Google Shape;103;p16"/>
          <p:cNvSpPr txBox="1"/>
          <p:nvPr/>
        </p:nvSpPr>
        <p:spPr>
          <a:xfrm>
            <a:off x="270100" y="257125"/>
            <a:ext cx="47316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rgbClr val="1971A2"/>
                </a:solidFill>
                <a:latin typeface="Poppins SemiBold"/>
                <a:ea typeface="Poppins SemiBold"/>
                <a:cs typeface="Poppins SemiBold"/>
                <a:sym typeface="Poppins SemiBold"/>
              </a:rPr>
              <a:t>Scallop Application</a:t>
            </a:r>
            <a:endParaRPr sz="3600">
              <a:solidFill>
                <a:srgbClr val="1971A2"/>
              </a:solidFill>
              <a:latin typeface="Poppins SemiBold"/>
              <a:ea typeface="Poppins SemiBold"/>
              <a:cs typeface="Poppins SemiBold"/>
              <a:sym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nvSpPr>
        <p:spPr>
          <a:xfrm>
            <a:off x="422500" y="409525"/>
            <a:ext cx="36423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chemeClr val="lt2"/>
                </a:solidFill>
                <a:latin typeface="Poppins SemiBold"/>
                <a:ea typeface="Poppins SemiBold"/>
                <a:cs typeface="Poppins SemiBold"/>
                <a:sym typeface="Poppins SemiBold"/>
              </a:rPr>
              <a:t>Wallet Support</a:t>
            </a:r>
            <a:endParaRPr sz="3600">
              <a:solidFill>
                <a:schemeClr val="lt2"/>
              </a:solidFill>
              <a:latin typeface="Poppins SemiBold"/>
              <a:ea typeface="Poppins SemiBold"/>
              <a:cs typeface="Poppins SemiBold"/>
              <a:sym typeface="Poppins SemiBold"/>
            </a:endParaRPr>
          </a:p>
        </p:txBody>
      </p:sp>
      <p:sp>
        <p:nvSpPr>
          <p:cNvPr id="109" name="Google Shape;109;p17"/>
          <p:cNvSpPr txBox="1"/>
          <p:nvPr/>
        </p:nvSpPr>
        <p:spPr>
          <a:xfrm>
            <a:off x="270100" y="257125"/>
            <a:ext cx="36423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3600">
                <a:solidFill>
                  <a:srgbClr val="1971A2"/>
                </a:solidFill>
                <a:latin typeface="Poppins SemiBold"/>
                <a:ea typeface="Poppins SemiBold"/>
                <a:cs typeface="Poppins SemiBold"/>
                <a:sym typeface="Poppins SemiBold"/>
              </a:rPr>
              <a:t>Wallet Support</a:t>
            </a:r>
            <a:endParaRPr sz="3600">
              <a:solidFill>
                <a:srgbClr val="1971A2"/>
              </a:solidFill>
              <a:latin typeface="Poppins SemiBold"/>
              <a:ea typeface="Poppins SemiBold"/>
              <a:cs typeface="Poppins SemiBold"/>
              <a:sym typeface="Poppins SemiBold"/>
            </a:endParaRPr>
          </a:p>
        </p:txBody>
      </p:sp>
      <p:pic>
        <p:nvPicPr>
          <p:cNvPr id="110" name="Google Shape;110;p17"/>
          <p:cNvPicPr preferRelativeResize="0"/>
          <p:nvPr/>
        </p:nvPicPr>
        <p:blipFill>
          <a:blip r:embed="rId3">
            <a:alphaModFix/>
          </a:blip>
          <a:stretch>
            <a:fillRect/>
          </a:stretch>
        </p:blipFill>
        <p:spPr>
          <a:xfrm>
            <a:off x="3168410" y="1373400"/>
            <a:ext cx="5576591" cy="5027377"/>
          </a:xfrm>
          <a:prstGeom prst="rect">
            <a:avLst/>
          </a:prstGeom>
          <a:noFill/>
          <a:ln>
            <a:noFill/>
          </a:ln>
        </p:spPr>
      </p:pic>
      <p:sp>
        <p:nvSpPr>
          <p:cNvPr id="111" name="Google Shape;111;p17"/>
          <p:cNvSpPr txBox="1"/>
          <p:nvPr/>
        </p:nvSpPr>
        <p:spPr>
          <a:xfrm>
            <a:off x="385275" y="4230888"/>
            <a:ext cx="16458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zh-TW" sz="2400">
                <a:solidFill>
                  <a:srgbClr val="1971A2"/>
                </a:solidFill>
                <a:latin typeface="Poppins Medium"/>
                <a:ea typeface="Poppins Medium"/>
                <a:cs typeface="Poppins Medium"/>
                <a:sym typeface="Poppins Medium"/>
              </a:rPr>
              <a:t>Phantom</a:t>
            </a:r>
            <a:endParaRPr i="1" sz="2400">
              <a:solidFill>
                <a:srgbClr val="1971A2"/>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i="1" lang="zh-TW" sz="2400">
                <a:solidFill>
                  <a:srgbClr val="1971A2"/>
                </a:solidFill>
                <a:latin typeface="Poppins Medium"/>
                <a:ea typeface="Poppins Medium"/>
                <a:cs typeface="Poppins Medium"/>
                <a:sym typeface="Poppins Medium"/>
              </a:rPr>
              <a:t>Sollet</a:t>
            </a:r>
            <a:endParaRPr i="1" sz="2400">
              <a:solidFill>
                <a:srgbClr val="1971A2"/>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i="1" lang="zh-TW" sz="2400">
                <a:solidFill>
                  <a:srgbClr val="1971A2"/>
                </a:solidFill>
                <a:latin typeface="Poppins Medium"/>
                <a:ea typeface="Poppins Medium"/>
                <a:cs typeface="Poppins Medium"/>
                <a:sym typeface="Poppins Medium"/>
              </a:rPr>
              <a:t>Solong</a:t>
            </a:r>
            <a:endParaRPr i="1" sz="2400">
              <a:solidFill>
                <a:srgbClr val="1971A2"/>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i="1" lang="zh-TW" sz="2400">
                <a:solidFill>
                  <a:srgbClr val="1971A2"/>
                </a:solidFill>
                <a:latin typeface="Poppins Medium"/>
                <a:ea typeface="Poppins Medium"/>
                <a:cs typeface="Poppins Medium"/>
                <a:sym typeface="Poppins Medium"/>
              </a:rPr>
              <a:t>Solflare</a:t>
            </a:r>
            <a:endParaRPr i="1" sz="2400">
              <a:solidFill>
                <a:srgbClr val="1971A2"/>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nvSpPr>
        <p:spPr>
          <a:xfrm>
            <a:off x="422500" y="409525"/>
            <a:ext cx="18621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Rules</a:t>
            </a:r>
            <a:endParaRPr sz="4800">
              <a:solidFill>
                <a:schemeClr val="lt2"/>
              </a:solidFill>
              <a:latin typeface="Poppins SemiBold"/>
              <a:ea typeface="Poppins SemiBold"/>
              <a:cs typeface="Poppins SemiBold"/>
              <a:sym typeface="Poppins SemiBold"/>
            </a:endParaRPr>
          </a:p>
        </p:txBody>
      </p:sp>
      <p:sp>
        <p:nvSpPr>
          <p:cNvPr id="117" name="Google Shape;117;p18"/>
          <p:cNvSpPr txBox="1"/>
          <p:nvPr/>
        </p:nvSpPr>
        <p:spPr>
          <a:xfrm>
            <a:off x="270100" y="257125"/>
            <a:ext cx="18621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Rules</a:t>
            </a:r>
            <a:endParaRPr sz="4800">
              <a:solidFill>
                <a:srgbClr val="1971A2"/>
              </a:solidFill>
              <a:latin typeface="Poppins SemiBold"/>
              <a:ea typeface="Poppins SemiBold"/>
              <a:cs typeface="Poppins SemiBold"/>
              <a:sym typeface="Poppins SemiBold"/>
            </a:endParaRPr>
          </a:p>
        </p:txBody>
      </p:sp>
      <p:graphicFrame>
        <p:nvGraphicFramePr>
          <p:cNvPr id="118" name="Google Shape;118;p18"/>
          <p:cNvGraphicFramePr/>
          <p:nvPr/>
        </p:nvGraphicFramePr>
        <p:xfrm>
          <a:off x="944400" y="1373400"/>
          <a:ext cx="3000000" cy="3000000"/>
        </p:xfrm>
        <a:graphic>
          <a:graphicData uri="http://schemas.openxmlformats.org/drawingml/2006/table">
            <a:tbl>
              <a:tblPr>
                <a:noFill/>
                <a:tableStyleId>{02ECC300-2E4F-4868-B4D8-7BAF7059000D}</a:tableStyleId>
              </a:tblPr>
              <a:tblGrid>
                <a:gridCol w="1034150"/>
                <a:gridCol w="1034150"/>
                <a:gridCol w="1034150"/>
                <a:gridCol w="1034150"/>
                <a:gridCol w="1034150"/>
                <a:gridCol w="1034150"/>
                <a:gridCol w="1034150"/>
              </a:tblGrid>
              <a:tr h="300725">
                <a:tc>
                  <a:txBody>
                    <a:bodyPr/>
                    <a:lstStyle/>
                    <a:p>
                      <a:pPr indent="0" lvl="0" marL="0" rtl="0" algn="ctr">
                        <a:spcBef>
                          <a:spcPts val="0"/>
                        </a:spcBef>
                        <a:spcAft>
                          <a:spcPts val="0"/>
                        </a:spcAft>
                        <a:buNone/>
                      </a:pPr>
                      <a:r>
                        <a:rPr lang="zh-TW">
                          <a:latin typeface="Poppins Medium"/>
                          <a:ea typeface="Poppins Medium"/>
                          <a:cs typeface="Poppins Medium"/>
                          <a:sym typeface="Poppins Medium"/>
                        </a:rPr>
                        <a:t>Sun.</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Mon.</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Tues.</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Wed.</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Thur.</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Fri.</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Sat.</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119" name="Google Shape;119;p18"/>
          <p:cNvSpPr/>
          <p:nvPr/>
        </p:nvSpPr>
        <p:spPr>
          <a:xfrm>
            <a:off x="6197550" y="27079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8"/>
          <p:cNvCxnSpPr/>
          <p:nvPr/>
        </p:nvCxnSpPr>
        <p:spPr>
          <a:xfrm rot="10800000">
            <a:off x="7149300" y="2441800"/>
            <a:ext cx="1050300" cy="0"/>
          </a:xfrm>
          <a:prstGeom prst="straightConnector1">
            <a:avLst/>
          </a:prstGeom>
          <a:noFill/>
          <a:ln cap="flat" cmpd="sng" w="28575">
            <a:solidFill>
              <a:srgbClr val="1971A2"/>
            </a:solidFill>
            <a:prstDash val="solid"/>
            <a:round/>
            <a:headEnd len="med" w="med" type="none"/>
            <a:tailEnd len="med" w="med" type="triangle"/>
          </a:ln>
        </p:spPr>
      </p:cxnSp>
      <p:sp>
        <p:nvSpPr>
          <p:cNvPr id="121" name="Google Shape;121;p18"/>
          <p:cNvSpPr txBox="1"/>
          <p:nvPr/>
        </p:nvSpPr>
        <p:spPr>
          <a:xfrm>
            <a:off x="984050" y="2950000"/>
            <a:ext cx="6604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1971A2"/>
                </a:solidFill>
                <a:latin typeface="Poppins"/>
                <a:ea typeface="Poppins"/>
                <a:cs typeface="Poppins"/>
                <a:sym typeface="Poppins"/>
              </a:rPr>
              <a:t>staking over 7 days </a:t>
            </a:r>
            <a:r>
              <a:rPr b="1" i="1" lang="zh-TW" sz="1200">
                <a:solidFill>
                  <a:srgbClr val="4FA4CA"/>
                </a:solidFill>
                <a:latin typeface="Poppins"/>
                <a:ea typeface="Poppins"/>
                <a:cs typeface="Poppins"/>
                <a:sym typeface="Poppins"/>
              </a:rPr>
              <a:t>(keep staking, they can join the harvesting of next week.)</a:t>
            </a:r>
            <a:endParaRPr b="1" i="1" sz="1200">
              <a:solidFill>
                <a:srgbClr val="4FA4CA"/>
              </a:solidFill>
              <a:latin typeface="Poppins"/>
              <a:ea typeface="Poppins"/>
              <a:cs typeface="Poppins"/>
              <a:sym typeface="Poppins"/>
            </a:endParaRPr>
          </a:p>
        </p:txBody>
      </p:sp>
      <p:cxnSp>
        <p:nvCxnSpPr>
          <p:cNvPr id="122" name="Google Shape;122;p18"/>
          <p:cNvCxnSpPr/>
          <p:nvPr/>
        </p:nvCxnSpPr>
        <p:spPr>
          <a:xfrm rot="10800000">
            <a:off x="944400" y="3369450"/>
            <a:ext cx="6192000" cy="0"/>
          </a:xfrm>
          <a:prstGeom prst="straightConnector1">
            <a:avLst/>
          </a:prstGeom>
          <a:noFill/>
          <a:ln cap="flat" cmpd="sng" w="28575">
            <a:solidFill>
              <a:srgbClr val="1971A2"/>
            </a:solidFill>
            <a:prstDash val="solid"/>
            <a:round/>
            <a:headEnd len="med" w="med" type="triangle"/>
            <a:tailEnd len="med" w="med" type="none"/>
          </a:ln>
        </p:spPr>
      </p:cxnSp>
      <p:sp>
        <p:nvSpPr>
          <p:cNvPr id="123" name="Google Shape;123;p18"/>
          <p:cNvSpPr/>
          <p:nvPr/>
        </p:nvSpPr>
        <p:spPr>
          <a:xfrm>
            <a:off x="6197550" y="18407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6197550" y="44423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6197550" y="3583075"/>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6197550" y="5301525"/>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197550" y="35751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1243750" y="1761638"/>
            <a:ext cx="4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F1C232"/>
                </a:solidFill>
                <a:latin typeface="Poppins"/>
                <a:ea typeface="Poppins"/>
                <a:cs typeface="Poppins"/>
                <a:sym typeface="Poppins"/>
              </a:rPr>
              <a:t>Every Friday 20:00 (GMT+8) will be the harvest time</a:t>
            </a:r>
            <a:endParaRPr b="1" i="1">
              <a:solidFill>
                <a:srgbClr val="F1C232"/>
              </a:solidFill>
              <a:latin typeface="Poppins"/>
              <a:ea typeface="Poppins"/>
              <a:cs typeface="Poppins"/>
              <a:sym typeface="Poppins"/>
            </a:endParaRPr>
          </a:p>
        </p:txBody>
      </p:sp>
      <p:sp>
        <p:nvSpPr>
          <p:cNvPr id="129" name="Google Shape;129;p18"/>
          <p:cNvSpPr/>
          <p:nvPr/>
        </p:nvSpPr>
        <p:spPr>
          <a:xfrm>
            <a:off x="6667050" y="9735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6921750" y="894450"/>
            <a:ext cx="14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F1C232"/>
                </a:solidFill>
                <a:latin typeface="Poppins"/>
                <a:ea typeface="Poppins"/>
                <a:cs typeface="Poppins"/>
                <a:sym typeface="Poppins"/>
              </a:rPr>
              <a:t>= </a:t>
            </a:r>
            <a:r>
              <a:rPr b="1" i="1" lang="zh-TW">
                <a:solidFill>
                  <a:srgbClr val="F1C232"/>
                </a:solidFill>
                <a:latin typeface="Poppins"/>
                <a:ea typeface="Poppins"/>
                <a:cs typeface="Poppins"/>
                <a:sym typeface="Poppins"/>
              </a:rPr>
              <a:t>harvesting</a:t>
            </a:r>
            <a:endParaRPr b="1" i="1">
              <a:solidFill>
                <a:srgbClr val="F1C232"/>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nvSpPr>
        <p:spPr>
          <a:xfrm>
            <a:off x="422500" y="409525"/>
            <a:ext cx="18621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Rules</a:t>
            </a:r>
            <a:endParaRPr sz="4800">
              <a:solidFill>
                <a:schemeClr val="lt2"/>
              </a:solidFill>
              <a:latin typeface="Poppins SemiBold"/>
              <a:ea typeface="Poppins SemiBold"/>
              <a:cs typeface="Poppins SemiBold"/>
              <a:sym typeface="Poppins SemiBold"/>
            </a:endParaRPr>
          </a:p>
        </p:txBody>
      </p:sp>
      <p:sp>
        <p:nvSpPr>
          <p:cNvPr id="136" name="Google Shape;136;p19"/>
          <p:cNvSpPr txBox="1"/>
          <p:nvPr/>
        </p:nvSpPr>
        <p:spPr>
          <a:xfrm>
            <a:off x="270100" y="257125"/>
            <a:ext cx="18621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Rules</a:t>
            </a:r>
            <a:endParaRPr sz="4800">
              <a:solidFill>
                <a:srgbClr val="1971A2"/>
              </a:solidFill>
              <a:latin typeface="Poppins SemiBold"/>
              <a:ea typeface="Poppins SemiBold"/>
              <a:cs typeface="Poppins SemiBold"/>
              <a:sym typeface="Poppins SemiBold"/>
            </a:endParaRPr>
          </a:p>
        </p:txBody>
      </p:sp>
      <p:graphicFrame>
        <p:nvGraphicFramePr>
          <p:cNvPr id="137" name="Google Shape;137;p19"/>
          <p:cNvGraphicFramePr/>
          <p:nvPr/>
        </p:nvGraphicFramePr>
        <p:xfrm>
          <a:off x="944400" y="1373400"/>
          <a:ext cx="3000000" cy="3000000"/>
        </p:xfrm>
        <a:graphic>
          <a:graphicData uri="http://schemas.openxmlformats.org/drawingml/2006/table">
            <a:tbl>
              <a:tblPr>
                <a:noFill/>
                <a:tableStyleId>{02ECC300-2E4F-4868-B4D8-7BAF7059000D}</a:tableStyleId>
              </a:tblPr>
              <a:tblGrid>
                <a:gridCol w="1034150"/>
                <a:gridCol w="1034150"/>
                <a:gridCol w="1034150"/>
                <a:gridCol w="1034150"/>
                <a:gridCol w="1034150"/>
                <a:gridCol w="1034150"/>
                <a:gridCol w="1034150"/>
              </a:tblGrid>
              <a:tr h="300725">
                <a:tc>
                  <a:txBody>
                    <a:bodyPr/>
                    <a:lstStyle/>
                    <a:p>
                      <a:pPr indent="0" lvl="0" marL="0" rtl="0" algn="ctr">
                        <a:spcBef>
                          <a:spcPts val="0"/>
                        </a:spcBef>
                        <a:spcAft>
                          <a:spcPts val="0"/>
                        </a:spcAft>
                        <a:buNone/>
                      </a:pPr>
                      <a:r>
                        <a:rPr lang="zh-TW">
                          <a:latin typeface="Poppins Medium"/>
                          <a:ea typeface="Poppins Medium"/>
                          <a:cs typeface="Poppins Medium"/>
                          <a:sym typeface="Poppins Medium"/>
                        </a:rPr>
                        <a:t>Sun.</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Mon.</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Tues.</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Wed.</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Thur.</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Fri.</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c>
                  <a:txBody>
                    <a:bodyPr/>
                    <a:lstStyle/>
                    <a:p>
                      <a:pPr indent="0" lvl="0" marL="0" rtl="0" algn="ctr">
                        <a:spcBef>
                          <a:spcPts val="0"/>
                        </a:spcBef>
                        <a:spcAft>
                          <a:spcPts val="0"/>
                        </a:spcAft>
                        <a:buNone/>
                      </a:pPr>
                      <a:r>
                        <a:rPr lang="zh-TW">
                          <a:latin typeface="Poppins Medium"/>
                          <a:ea typeface="Poppins Medium"/>
                          <a:cs typeface="Poppins Medium"/>
                          <a:sym typeface="Poppins Medium"/>
                        </a:rPr>
                        <a:t>Sat.</a:t>
                      </a:r>
                      <a:endParaRPr>
                        <a:latin typeface="Poppins Medium"/>
                        <a:ea typeface="Poppins Medium"/>
                        <a:cs typeface="Poppins Medium"/>
                        <a:sym typeface="Poppins Medium"/>
                      </a:endParaRPr>
                    </a:p>
                  </a:txBody>
                  <a:tcPr marT="91425" marB="91425" marR="91425" marL="91425">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alpha val="0"/>
                        </a:srgbClr>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alpha val="0"/>
                        </a:srgbClr>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70300">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138" name="Google Shape;138;p19"/>
          <p:cNvSpPr/>
          <p:nvPr/>
        </p:nvSpPr>
        <p:spPr>
          <a:xfrm>
            <a:off x="6197550" y="27079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9"/>
          <p:cNvCxnSpPr/>
          <p:nvPr/>
        </p:nvCxnSpPr>
        <p:spPr>
          <a:xfrm rot="10800000">
            <a:off x="7149300" y="2441800"/>
            <a:ext cx="1050300" cy="0"/>
          </a:xfrm>
          <a:prstGeom prst="straightConnector1">
            <a:avLst/>
          </a:prstGeom>
          <a:noFill/>
          <a:ln cap="flat" cmpd="sng" w="28575">
            <a:solidFill>
              <a:srgbClr val="1971A2"/>
            </a:solidFill>
            <a:prstDash val="solid"/>
            <a:round/>
            <a:headEnd len="med" w="med" type="none"/>
            <a:tailEnd len="med" w="med" type="triangle"/>
          </a:ln>
        </p:spPr>
      </p:cxnSp>
      <p:sp>
        <p:nvSpPr>
          <p:cNvPr id="140" name="Google Shape;140;p19"/>
          <p:cNvSpPr txBox="1"/>
          <p:nvPr/>
        </p:nvSpPr>
        <p:spPr>
          <a:xfrm>
            <a:off x="984050" y="2950000"/>
            <a:ext cx="6604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1971A2"/>
                </a:solidFill>
                <a:latin typeface="Poppins"/>
                <a:ea typeface="Poppins"/>
                <a:cs typeface="Poppins"/>
                <a:sym typeface="Poppins"/>
              </a:rPr>
              <a:t>staking over 7 days </a:t>
            </a:r>
            <a:r>
              <a:rPr b="1" i="1" lang="zh-TW" sz="1200">
                <a:solidFill>
                  <a:srgbClr val="4FA4CA"/>
                </a:solidFill>
                <a:latin typeface="Poppins"/>
                <a:ea typeface="Poppins"/>
                <a:cs typeface="Poppins"/>
                <a:sym typeface="Poppins"/>
              </a:rPr>
              <a:t>(keep staking, they can join the harvesting of next week.)</a:t>
            </a:r>
            <a:endParaRPr b="1" i="1" sz="1200">
              <a:solidFill>
                <a:srgbClr val="4FA4CA"/>
              </a:solidFill>
              <a:latin typeface="Poppins"/>
              <a:ea typeface="Poppins"/>
              <a:cs typeface="Poppins"/>
              <a:sym typeface="Poppins"/>
            </a:endParaRPr>
          </a:p>
        </p:txBody>
      </p:sp>
      <p:cxnSp>
        <p:nvCxnSpPr>
          <p:cNvPr id="141" name="Google Shape;141;p19"/>
          <p:cNvCxnSpPr/>
          <p:nvPr/>
        </p:nvCxnSpPr>
        <p:spPr>
          <a:xfrm rot="10800000">
            <a:off x="944400" y="3369450"/>
            <a:ext cx="6192000" cy="0"/>
          </a:xfrm>
          <a:prstGeom prst="straightConnector1">
            <a:avLst/>
          </a:prstGeom>
          <a:noFill/>
          <a:ln cap="flat" cmpd="sng" w="28575">
            <a:solidFill>
              <a:srgbClr val="1971A2"/>
            </a:solidFill>
            <a:prstDash val="solid"/>
            <a:round/>
            <a:headEnd len="med" w="med" type="triangle"/>
            <a:tailEnd len="med" w="med" type="none"/>
          </a:ln>
        </p:spPr>
      </p:cxnSp>
      <p:sp>
        <p:nvSpPr>
          <p:cNvPr id="142" name="Google Shape;142;p19"/>
          <p:cNvSpPr/>
          <p:nvPr/>
        </p:nvSpPr>
        <p:spPr>
          <a:xfrm>
            <a:off x="6197550" y="18407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6197550" y="44423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197550" y="3583075"/>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197550" y="5301525"/>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197550" y="3575100"/>
            <a:ext cx="254700" cy="242100"/>
          </a:xfrm>
          <a:prstGeom prst="star5">
            <a:avLst>
              <a:gd fmla="val 19098" name="adj"/>
              <a:gd fmla="val 105146" name="hf"/>
              <a:gd fmla="val 110557" name="vf"/>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a:off x="1243750" y="1761638"/>
            <a:ext cx="4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F1C232"/>
                </a:solidFill>
                <a:latin typeface="Poppins"/>
                <a:ea typeface="Poppins"/>
                <a:cs typeface="Poppins"/>
                <a:sym typeface="Poppins"/>
              </a:rPr>
              <a:t>Every Friday 20:00 (GMT+8) will be the harvest time</a:t>
            </a:r>
            <a:endParaRPr b="1" i="1">
              <a:solidFill>
                <a:srgbClr val="F1C232"/>
              </a:solidFill>
              <a:latin typeface="Poppins"/>
              <a:ea typeface="Poppins"/>
              <a:cs typeface="Poppins"/>
              <a:sym typeface="Poppins"/>
            </a:endParaRPr>
          </a:p>
        </p:txBody>
      </p:sp>
      <p:sp>
        <p:nvSpPr>
          <p:cNvPr id="148" name="Google Shape;148;p19"/>
          <p:cNvSpPr/>
          <p:nvPr/>
        </p:nvSpPr>
        <p:spPr>
          <a:xfrm>
            <a:off x="360000" y="1328950"/>
            <a:ext cx="8424000" cy="5058300"/>
          </a:xfrm>
          <a:prstGeom prst="rect">
            <a:avLst/>
          </a:prstGeom>
          <a:solidFill>
            <a:srgbClr val="FFFFFF">
              <a:alpha val="9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4975800" y="3788901"/>
            <a:ext cx="3808200" cy="21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zh-TW">
                <a:solidFill>
                  <a:srgbClr val="1971A2"/>
                </a:solidFill>
                <a:latin typeface="Poppins Medium"/>
                <a:ea typeface="Poppins Medium"/>
                <a:cs typeface="Poppins Medium"/>
                <a:sym typeface="Poppins Medium"/>
              </a:rPr>
              <a:t>There will be different tiers of pools to stake SOL:</a:t>
            </a:r>
            <a:endParaRPr i="1">
              <a:solidFill>
                <a:srgbClr val="1971A2"/>
              </a:solidFill>
              <a:latin typeface="Poppins Medium"/>
              <a:ea typeface="Poppins Medium"/>
              <a:cs typeface="Poppins Medium"/>
              <a:sym typeface="Poppins Medium"/>
            </a:endParaRPr>
          </a:p>
          <a:p>
            <a:pPr indent="0" lvl="0" marL="0" rtl="0" algn="ctr">
              <a:lnSpc>
                <a:spcPct val="100000"/>
              </a:lnSpc>
              <a:spcBef>
                <a:spcPts val="0"/>
              </a:spcBef>
              <a:spcAft>
                <a:spcPts val="0"/>
              </a:spcAft>
              <a:buNone/>
            </a:pPr>
            <a:r>
              <a:t/>
            </a:r>
            <a:endParaRPr i="1">
              <a:solidFill>
                <a:srgbClr val="1971A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rPr i="1" lang="zh-TW">
                <a:solidFill>
                  <a:srgbClr val="1971A2"/>
                </a:solidFill>
                <a:latin typeface="Poppins Medium"/>
                <a:ea typeface="Poppins Medium"/>
                <a:cs typeface="Poppins Medium"/>
                <a:sym typeface="Poppins Medium"/>
              </a:rPr>
              <a:t>1 SOL/1000 address</a:t>
            </a:r>
            <a:endParaRPr i="1">
              <a:solidFill>
                <a:srgbClr val="1971A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rPr i="1" lang="zh-TW">
                <a:solidFill>
                  <a:srgbClr val="1971A2"/>
                </a:solidFill>
                <a:latin typeface="Poppins Medium"/>
                <a:ea typeface="Poppins Medium"/>
                <a:cs typeface="Poppins Medium"/>
                <a:sym typeface="Poppins Medium"/>
              </a:rPr>
              <a:t>10 SOL/1000 address</a:t>
            </a:r>
            <a:endParaRPr i="1">
              <a:solidFill>
                <a:srgbClr val="1971A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rPr i="1" lang="zh-TW">
                <a:solidFill>
                  <a:srgbClr val="1971A2"/>
                </a:solidFill>
                <a:latin typeface="Poppins Medium"/>
                <a:ea typeface="Poppins Medium"/>
                <a:cs typeface="Poppins Medium"/>
                <a:sym typeface="Poppins Medium"/>
              </a:rPr>
              <a:t>100 SOL/1000 address</a:t>
            </a:r>
            <a:endParaRPr i="1">
              <a:solidFill>
                <a:srgbClr val="1971A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t/>
            </a:r>
            <a:endParaRPr i="1">
              <a:solidFill>
                <a:srgbClr val="1971A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t/>
            </a:r>
            <a:endParaRPr i="1">
              <a:solidFill>
                <a:srgbClr val="1971A2"/>
              </a:solidFill>
              <a:latin typeface="Poppins Medium"/>
              <a:ea typeface="Poppins Medium"/>
              <a:cs typeface="Poppins Medium"/>
              <a:sym typeface="Poppins Medium"/>
            </a:endParaRPr>
          </a:p>
        </p:txBody>
      </p:sp>
      <p:grpSp>
        <p:nvGrpSpPr>
          <p:cNvPr id="150" name="Google Shape;150;p19"/>
          <p:cNvGrpSpPr/>
          <p:nvPr/>
        </p:nvGrpSpPr>
        <p:grpSpPr>
          <a:xfrm>
            <a:off x="4803850" y="1196163"/>
            <a:ext cx="4340150" cy="2491276"/>
            <a:chOff x="270100" y="3916725"/>
            <a:chExt cx="4340150" cy="2491276"/>
          </a:xfrm>
        </p:grpSpPr>
        <p:sp>
          <p:nvSpPr>
            <p:cNvPr id="151" name="Google Shape;151;p19"/>
            <p:cNvSpPr txBox="1"/>
            <p:nvPr/>
          </p:nvSpPr>
          <p:spPr>
            <a:xfrm>
              <a:off x="2393700" y="4316925"/>
              <a:ext cx="603600" cy="400200"/>
            </a:xfrm>
            <a:prstGeom prst="rect">
              <a:avLst/>
            </a:prstGeom>
            <a:solidFill>
              <a:schemeClr val="lt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i="1" lang="zh-TW" sz="2400">
                  <a:solidFill>
                    <a:srgbClr val="4FA4CA"/>
                  </a:solidFill>
                  <a:latin typeface="Poppins"/>
                  <a:ea typeface="Poppins"/>
                  <a:cs typeface="Poppins"/>
                  <a:sym typeface="Poppins"/>
                </a:rPr>
                <a:t>7%</a:t>
              </a:r>
              <a:endParaRPr b="1" i="1" sz="2400">
                <a:solidFill>
                  <a:srgbClr val="4FA4CA"/>
                </a:solidFill>
                <a:latin typeface="Poppins"/>
                <a:ea typeface="Poppins"/>
                <a:cs typeface="Poppins"/>
                <a:sym typeface="Poppins"/>
              </a:endParaRPr>
            </a:p>
          </p:txBody>
        </p:sp>
        <p:sp>
          <p:nvSpPr>
            <p:cNvPr id="152" name="Google Shape;152;p19"/>
            <p:cNvSpPr txBox="1"/>
            <p:nvPr/>
          </p:nvSpPr>
          <p:spPr>
            <a:xfrm>
              <a:off x="2393700" y="4638425"/>
              <a:ext cx="1112100" cy="294000"/>
            </a:xfrm>
            <a:prstGeom prst="rect">
              <a:avLst/>
            </a:prstGeom>
            <a:solidFill>
              <a:schemeClr val="lt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i="1" lang="zh-TW">
                  <a:solidFill>
                    <a:srgbClr val="4FA4CA"/>
                  </a:solidFill>
                  <a:latin typeface="Poppins"/>
                  <a:ea typeface="Poppins"/>
                  <a:cs typeface="Poppins"/>
                  <a:sym typeface="Poppins"/>
                </a:rPr>
                <a:t>BACK TO </a:t>
              </a:r>
              <a:endParaRPr b="1" i="1">
                <a:solidFill>
                  <a:srgbClr val="4FA4CA"/>
                </a:solidFill>
                <a:latin typeface="Poppins"/>
                <a:ea typeface="Poppins"/>
                <a:cs typeface="Poppins"/>
                <a:sym typeface="Poppins"/>
              </a:endParaRPr>
            </a:p>
          </p:txBody>
        </p:sp>
        <p:pic>
          <p:nvPicPr>
            <p:cNvPr id="153" name="Google Shape;153;p19"/>
            <p:cNvPicPr preferRelativeResize="0"/>
            <p:nvPr/>
          </p:nvPicPr>
          <p:blipFill>
            <a:blip r:embed="rId3">
              <a:alphaModFix/>
            </a:blip>
            <a:stretch>
              <a:fillRect/>
            </a:stretch>
          </p:blipFill>
          <p:spPr>
            <a:xfrm>
              <a:off x="385275" y="4380500"/>
              <a:ext cx="2108771" cy="2027501"/>
            </a:xfrm>
            <a:prstGeom prst="rect">
              <a:avLst/>
            </a:prstGeom>
            <a:noFill/>
            <a:ln>
              <a:noFill/>
            </a:ln>
          </p:spPr>
        </p:pic>
        <p:sp>
          <p:nvSpPr>
            <p:cNvPr id="154" name="Google Shape;154;p19"/>
            <p:cNvSpPr txBox="1"/>
            <p:nvPr/>
          </p:nvSpPr>
          <p:spPr>
            <a:xfrm>
              <a:off x="634875" y="5482175"/>
              <a:ext cx="1528200" cy="61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i="1" lang="zh-TW" sz="2400">
                  <a:solidFill>
                    <a:schemeClr val="lt1"/>
                  </a:solidFill>
                  <a:latin typeface="Poppins"/>
                  <a:ea typeface="Poppins"/>
                  <a:cs typeface="Poppins"/>
                  <a:sym typeface="Poppins"/>
                </a:rPr>
                <a:t>93%</a:t>
              </a:r>
              <a:endParaRPr b="1" i="1" sz="2400">
                <a:solidFill>
                  <a:schemeClr val="lt1"/>
                </a:solidFill>
                <a:latin typeface="Poppins"/>
                <a:ea typeface="Poppins"/>
                <a:cs typeface="Poppins"/>
                <a:sym typeface="Poppins"/>
              </a:endParaRPr>
            </a:p>
            <a:p>
              <a:pPr indent="0" lvl="0" marL="0" rtl="0" algn="l">
                <a:spcBef>
                  <a:spcPts val="0"/>
                </a:spcBef>
                <a:spcAft>
                  <a:spcPts val="0"/>
                </a:spcAft>
                <a:buNone/>
              </a:pPr>
              <a:r>
                <a:rPr b="1" i="1" lang="zh-TW">
                  <a:solidFill>
                    <a:schemeClr val="lt1"/>
                  </a:solidFill>
                  <a:latin typeface="Poppins"/>
                  <a:ea typeface="Poppins"/>
                  <a:cs typeface="Poppins"/>
                  <a:sym typeface="Poppins"/>
                </a:rPr>
                <a:t>SCA BUYBACK</a:t>
              </a:r>
              <a:endParaRPr b="1" i="1">
                <a:solidFill>
                  <a:schemeClr val="lt1"/>
                </a:solidFill>
                <a:latin typeface="Poppins"/>
                <a:ea typeface="Poppins"/>
                <a:cs typeface="Poppins"/>
                <a:sym typeface="Poppins"/>
              </a:endParaRPr>
            </a:p>
          </p:txBody>
        </p:sp>
        <p:sp>
          <p:nvSpPr>
            <p:cNvPr id="155" name="Google Shape;155;p19"/>
            <p:cNvSpPr txBox="1"/>
            <p:nvPr/>
          </p:nvSpPr>
          <p:spPr>
            <a:xfrm>
              <a:off x="2621250" y="4854200"/>
              <a:ext cx="1989000" cy="294000"/>
            </a:xfrm>
            <a:prstGeom prst="rect">
              <a:avLst/>
            </a:prstGeom>
            <a:solidFill>
              <a:schemeClr val="lt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i="1" lang="zh-TW">
                  <a:solidFill>
                    <a:srgbClr val="4FA4CA"/>
                  </a:solidFill>
                  <a:latin typeface="Poppins"/>
                  <a:ea typeface="Poppins"/>
                  <a:cs typeface="Poppins"/>
                  <a:sym typeface="Poppins"/>
                </a:rPr>
                <a:t>THE STAKING POOL</a:t>
              </a:r>
              <a:endParaRPr b="1" i="1">
                <a:solidFill>
                  <a:srgbClr val="4FA4CA"/>
                </a:solidFill>
                <a:latin typeface="Poppins"/>
                <a:ea typeface="Poppins"/>
                <a:cs typeface="Poppins"/>
                <a:sym typeface="Poppins"/>
              </a:endParaRPr>
            </a:p>
          </p:txBody>
        </p:sp>
        <p:sp>
          <p:nvSpPr>
            <p:cNvPr id="156" name="Google Shape;156;p19"/>
            <p:cNvSpPr txBox="1"/>
            <p:nvPr/>
          </p:nvSpPr>
          <p:spPr>
            <a:xfrm>
              <a:off x="270100" y="3916725"/>
              <a:ext cx="1989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rgbClr val="1971A2"/>
                  </a:solidFill>
                  <a:latin typeface="Poppins"/>
                  <a:ea typeface="Poppins"/>
                  <a:cs typeface="Poppins"/>
                  <a:sym typeface="Poppins"/>
                </a:rPr>
                <a:t>SOL REWAED USAGE</a:t>
              </a:r>
              <a:endParaRPr b="1" i="1" sz="1200">
                <a:solidFill>
                  <a:srgbClr val="4FA4CA"/>
                </a:solidFill>
                <a:latin typeface="Poppins"/>
                <a:ea typeface="Poppins"/>
                <a:cs typeface="Poppins"/>
                <a:sym typeface="Poppins"/>
              </a:endParaRPr>
            </a:p>
          </p:txBody>
        </p:sp>
      </p:grpSp>
      <p:pic>
        <p:nvPicPr>
          <p:cNvPr id="157" name="Google Shape;157;p19"/>
          <p:cNvPicPr preferRelativeResize="0"/>
          <p:nvPr/>
        </p:nvPicPr>
        <p:blipFill>
          <a:blip r:embed="rId4">
            <a:alphaModFix/>
          </a:blip>
          <a:stretch>
            <a:fillRect/>
          </a:stretch>
        </p:blipFill>
        <p:spPr>
          <a:xfrm>
            <a:off x="270100" y="1952674"/>
            <a:ext cx="4340151" cy="3810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0"/>
          <p:cNvPicPr preferRelativeResize="0"/>
          <p:nvPr/>
        </p:nvPicPr>
        <p:blipFill>
          <a:blip r:embed="rId3">
            <a:alphaModFix/>
          </a:blip>
          <a:stretch>
            <a:fillRect/>
          </a:stretch>
        </p:blipFill>
        <p:spPr>
          <a:xfrm>
            <a:off x="3964938" y="1724198"/>
            <a:ext cx="3012000" cy="2286204"/>
          </a:xfrm>
          <a:prstGeom prst="rect">
            <a:avLst/>
          </a:prstGeom>
          <a:noFill/>
          <a:ln>
            <a:noFill/>
          </a:ln>
        </p:spPr>
      </p:pic>
      <p:pic>
        <p:nvPicPr>
          <p:cNvPr id="163" name="Google Shape;163;p20"/>
          <p:cNvPicPr preferRelativeResize="0"/>
          <p:nvPr/>
        </p:nvPicPr>
        <p:blipFill>
          <a:blip r:embed="rId3">
            <a:alphaModFix/>
          </a:blip>
          <a:stretch>
            <a:fillRect/>
          </a:stretch>
        </p:blipFill>
        <p:spPr>
          <a:xfrm>
            <a:off x="454188" y="1725167"/>
            <a:ext cx="3012000" cy="2286241"/>
          </a:xfrm>
          <a:prstGeom prst="rect">
            <a:avLst/>
          </a:prstGeom>
          <a:noFill/>
          <a:ln>
            <a:noFill/>
          </a:ln>
        </p:spPr>
      </p:pic>
      <p:sp>
        <p:nvSpPr>
          <p:cNvPr id="164" name="Google Shape;164;p20"/>
          <p:cNvSpPr txBox="1"/>
          <p:nvPr/>
        </p:nvSpPr>
        <p:spPr>
          <a:xfrm>
            <a:off x="422500" y="409525"/>
            <a:ext cx="19902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Tasks</a:t>
            </a:r>
            <a:endParaRPr sz="4800">
              <a:solidFill>
                <a:schemeClr val="lt2"/>
              </a:solidFill>
              <a:latin typeface="Poppins SemiBold"/>
              <a:ea typeface="Poppins SemiBold"/>
              <a:cs typeface="Poppins SemiBold"/>
              <a:sym typeface="Poppins SemiBold"/>
            </a:endParaRPr>
          </a:p>
        </p:txBody>
      </p:sp>
      <p:sp>
        <p:nvSpPr>
          <p:cNvPr id="165" name="Google Shape;165;p20"/>
          <p:cNvSpPr txBox="1"/>
          <p:nvPr/>
        </p:nvSpPr>
        <p:spPr>
          <a:xfrm>
            <a:off x="270100" y="257125"/>
            <a:ext cx="19902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Tasks</a:t>
            </a:r>
            <a:endParaRPr sz="4800">
              <a:solidFill>
                <a:srgbClr val="1971A2"/>
              </a:solidFill>
              <a:latin typeface="Poppins SemiBold"/>
              <a:ea typeface="Poppins SemiBold"/>
              <a:cs typeface="Poppins SemiBold"/>
              <a:sym typeface="Poppins SemiBold"/>
            </a:endParaRPr>
          </a:p>
        </p:txBody>
      </p:sp>
      <p:sp>
        <p:nvSpPr>
          <p:cNvPr id="166" name="Google Shape;166;p20"/>
          <p:cNvSpPr txBox="1"/>
          <p:nvPr/>
        </p:nvSpPr>
        <p:spPr>
          <a:xfrm>
            <a:off x="380025" y="2844338"/>
            <a:ext cx="3160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TW" sz="1800">
                <a:solidFill>
                  <a:srgbClr val="1971A2"/>
                </a:solidFill>
                <a:latin typeface="Poppins"/>
                <a:ea typeface="Poppins"/>
                <a:cs typeface="Poppins"/>
                <a:sym typeface="Poppins"/>
              </a:rPr>
              <a:t>Joi</a:t>
            </a:r>
            <a:r>
              <a:rPr b="1" i="1" lang="zh-TW" sz="1800">
                <a:solidFill>
                  <a:srgbClr val="1971A2"/>
                </a:solidFill>
                <a:latin typeface="Poppins"/>
                <a:ea typeface="Poppins"/>
                <a:cs typeface="Poppins"/>
                <a:sym typeface="Poppins"/>
              </a:rPr>
              <a:t>n 10 SOL lottery pool over a month.</a:t>
            </a:r>
            <a:endParaRPr b="1" i="1" sz="1800">
              <a:solidFill>
                <a:srgbClr val="1971A2"/>
              </a:solidFill>
              <a:latin typeface="Poppins"/>
              <a:ea typeface="Poppins"/>
              <a:cs typeface="Poppins"/>
              <a:sym typeface="Poppins"/>
            </a:endParaRPr>
          </a:p>
        </p:txBody>
      </p:sp>
      <p:sp>
        <p:nvSpPr>
          <p:cNvPr id="167" name="Google Shape;167;p20"/>
          <p:cNvSpPr txBox="1"/>
          <p:nvPr/>
        </p:nvSpPr>
        <p:spPr>
          <a:xfrm>
            <a:off x="3964925" y="2844338"/>
            <a:ext cx="301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TW" sz="1800">
                <a:solidFill>
                  <a:srgbClr val="1971A2"/>
                </a:solidFill>
                <a:latin typeface="Poppins"/>
                <a:ea typeface="Poppins"/>
                <a:cs typeface="Poppins"/>
                <a:sym typeface="Poppins"/>
              </a:rPr>
              <a:t>Stake more than 10K SCA over two weeks.</a:t>
            </a:r>
            <a:endParaRPr b="1" i="1" sz="1800">
              <a:solidFill>
                <a:srgbClr val="1971A2"/>
              </a:solidFill>
              <a:latin typeface="Poppins"/>
              <a:ea typeface="Poppins"/>
              <a:cs typeface="Poppins"/>
              <a:sym typeface="Poppins"/>
            </a:endParaRPr>
          </a:p>
        </p:txBody>
      </p:sp>
      <p:sp>
        <p:nvSpPr>
          <p:cNvPr id="168" name="Google Shape;168;p20"/>
          <p:cNvSpPr txBox="1"/>
          <p:nvPr/>
        </p:nvSpPr>
        <p:spPr>
          <a:xfrm>
            <a:off x="1994500" y="5722675"/>
            <a:ext cx="73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extra SOL tokens</a:t>
            </a:r>
            <a:br>
              <a:rPr lang="zh-TW"/>
            </a:br>
            <a:r>
              <a:rPr lang="zh-TW"/>
              <a:t>Scallop decorations</a:t>
            </a:r>
            <a:endParaRPr/>
          </a:p>
        </p:txBody>
      </p:sp>
      <p:pic>
        <p:nvPicPr>
          <p:cNvPr id="169" name="Google Shape;169;p20"/>
          <p:cNvPicPr preferRelativeResize="0"/>
          <p:nvPr/>
        </p:nvPicPr>
        <p:blipFill>
          <a:blip r:embed="rId3">
            <a:alphaModFix/>
          </a:blip>
          <a:stretch>
            <a:fillRect/>
          </a:stretch>
        </p:blipFill>
        <p:spPr>
          <a:xfrm>
            <a:off x="7475688" y="1724198"/>
            <a:ext cx="3012000" cy="2286204"/>
          </a:xfrm>
          <a:prstGeom prst="rect">
            <a:avLst/>
          </a:prstGeom>
          <a:noFill/>
          <a:ln>
            <a:noFill/>
          </a:ln>
        </p:spPr>
      </p:pic>
      <p:sp>
        <p:nvSpPr>
          <p:cNvPr id="170" name="Google Shape;170;p20"/>
          <p:cNvSpPr txBox="1"/>
          <p:nvPr/>
        </p:nvSpPr>
        <p:spPr>
          <a:xfrm>
            <a:off x="7475675" y="2844338"/>
            <a:ext cx="3012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TW" sz="1800">
                <a:solidFill>
                  <a:srgbClr val="1971A2"/>
                </a:solidFill>
                <a:latin typeface="Poppins"/>
                <a:ea typeface="Poppins"/>
                <a:cs typeface="Poppins"/>
                <a:sym typeface="Poppins"/>
              </a:rPr>
              <a:t>Offer $100 to SCA/USDC Liquidity</a:t>
            </a:r>
            <a:r>
              <a:rPr b="1" i="1" lang="zh-TW" sz="1800">
                <a:solidFill>
                  <a:srgbClr val="1971A2"/>
                </a:solidFill>
                <a:latin typeface="Poppins"/>
                <a:ea typeface="Poppins"/>
                <a:cs typeface="Poppins"/>
                <a:sym typeface="Poppins"/>
              </a:rPr>
              <a:t> over two weeks</a:t>
            </a:r>
            <a:endParaRPr b="1" i="1" sz="1800">
              <a:solidFill>
                <a:srgbClr val="1971A2"/>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nvSpPr>
        <p:spPr>
          <a:xfrm>
            <a:off x="422500" y="409525"/>
            <a:ext cx="50232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chemeClr val="lt2"/>
                </a:solidFill>
                <a:latin typeface="Poppins SemiBold"/>
                <a:ea typeface="Poppins SemiBold"/>
                <a:cs typeface="Poppins SemiBold"/>
                <a:sym typeface="Poppins SemiBold"/>
              </a:rPr>
              <a:t>How do Scallop earn rewards?</a:t>
            </a:r>
            <a:endParaRPr sz="4800">
              <a:solidFill>
                <a:schemeClr val="lt2"/>
              </a:solidFill>
              <a:latin typeface="Poppins SemiBold"/>
              <a:ea typeface="Poppins SemiBold"/>
              <a:cs typeface="Poppins SemiBold"/>
              <a:sym typeface="Poppins SemiBold"/>
            </a:endParaRPr>
          </a:p>
        </p:txBody>
      </p:sp>
      <p:sp>
        <p:nvSpPr>
          <p:cNvPr id="176" name="Google Shape;176;p21"/>
          <p:cNvSpPr txBox="1"/>
          <p:nvPr/>
        </p:nvSpPr>
        <p:spPr>
          <a:xfrm>
            <a:off x="270100" y="257125"/>
            <a:ext cx="50232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4800">
                <a:solidFill>
                  <a:srgbClr val="1971A2"/>
                </a:solidFill>
                <a:latin typeface="Poppins SemiBold"/>
                <a:ea typeface="Poppins SemiBold"/>
                <a:cs typeface="Poppins SemiBold"/>
                <a:sym typeface="Poppins SemiBold"/>
              </a:rPr>
              <a:t>How do Scallop earn rewards?</a:t>
            </a:r>
            <a:endParaRPr sz="4800">
              <a:solidFill>
                <a:srgbClr val="1971A2"/>
              </a:solidFill>
              <a:latin typeface="Poppins SemiBold"/>
              <a:ea typeface="Poppins SemiBold"/>
              <a:cs typeface="Poppins SemiBold"/>
              <a:sym typeface="Poppins SemiBold"/>
            </a:endParaRPr>
          </a:p>
        </p:txBody>
      </p:sp>
      <p:sp>
        <p:nvSpPr>
          <p:cNvPr id="177" name="Google Shape;177;p21"/>
          <p:cNvSpPr/>
          <p:nvPr/>
        </p:nvSpPr>
        <p:spPr>
          <a:xfrm>
            <a:off x="385250" y="242657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3302725" y="242657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6220200" y="2426576"/>
            <a:ext cx="2538300" cy="2896200"/>
          </a:xfrm>
          <a:prstGeom prst="roundRect">
            <a:avLst>
              <a:gd fmla="val 16667" name="adj"/>
            </a:avLst>
          </a:prstGeom>
          <a:noFill/>
          <a:ln cap="flat" cmpd="sng" w="28575">
            <a:solidFill>
              <a:srgbClr val="1971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txBox="1"/>
          <p:nvPr/>
        </p:nvSpPr>
        <p:spPr>
          <a:xfrm>
            <a:off x="309050" y="5677525"/>
            <a:ext cx="7750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1971A2"/>
              </a:solidFill>
              <a:latin typeface="Poppins Medium"/>
              <a:ea typeface="Poppins Medium"/>
              <a:cs typeface="Poppins Medium"/>
              <a:sym typeface="Poppins Medium"/>
            </a:endParaRPr>
          </a:p>
        </p:txBody>
      </p:sp>
      <p:sp>
        <p:nvSpPr>
          <p:cNvPr id="181" name="Google Shape;181;p21"/>
          <p:cNvSpPr txBox="1"/>
          <p:nvPr/>
        </p:nvSpPr>
        <p:spPr>
          <a:xfrm>
            <a:off x="998600" y="2071825"/>
            <a:ext cx="1311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2400">
                <a:solidFill>
                  <a:srgbClr val="1971A2"/>
                </a:solidFill>
                <a:latin typeface="Poppins SemiBold"/>
                <a:ea typeface="Poppins SemiBold"/>
                <a:cs typeface="Poppins SemiBold"/>
                <a:sym typeface="Poppins SemiBold"/>
              </a:rPr>
              <a:t>P</a:t>
            </a:r>
            <a:r>
              <a:rPr i="1" lang="zh-TW" sz="2400">
                <a:solidFill>
                  <a:srgbClr val="1971A2"/>
                </a:solidFill>
                <a:latin typeface="Poppins SemiBold"/>
                <a:ea typeface="Poppins SemiBold"/>
                <a:cs typeface="Poppins SemiBold"/>
                <a:sym typeface="Poppins SemiBold"/>
              </a:rPr>
              <a:t>riority</a:t>
            </a:r>
            <a:endParaRPr i="1" sz="2400">
              <a:solidFill>
                <a:srgbClr val="1971A2"/>
              </a:solidFill>
              <a:latin typeface="Poppins SemiBold"/>
              <a:ea typeface="Poppins SemiBold"/>
              <a:cs typeface="Poppins SemiBold"/>
              <a:sym typeface="Poppins SemiBold"/>
            </a:endParaRPr>
          </a:p>
        </p:txBody>
      </p:sp>
      <p:sp>
        <p:nvSpPr>
          <p:cNvPr id="182" name="Google Shape;182;p21"/>
          <p:cNvSpPr txBox="1"/>
          <p:nvPr/>
        </p:nvSpPr>
        <p:spPr>
          <a:xfrm>
            <a:off x="3641600" y="2071825"/>
            <a:ext cx="1860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2400">
                <a:solidFill>
                  <a:srgbClr val="1971A2"/>
                </a:solidFill>
                <a:latin typeface="Poppins SemiBold"/>
                <a:ea typeface="Poppins SemiBold"/>
                <a:cs typeface="Poppins SemiBold"/>
                <a:sym typeface="Poppins SemiBold"/>
              </a:rPr>
              <a:t>S</a:t>
            </a:r>
            <a:r>
              <a:rPr i="1" lang="zh-TW" sz="2400">
                <a:solidFill>
                  <a:srgbClr val="1971A2"/>
                </a:solidFill>
                <a:latin typeface="Poppins SemiBold"/>
                <a:ea typeface="Poppins SemiBold"/>
                <a:cs typeface="Poppins SemiBold"/>
                <a:sym typeface="Poppins SemiBold"/>
              </a:rPr>
              <a:t>econdary</a:t>
            </a:r>
            <a:endParaRPr i="1" sz="2400">
              <a:solidFill>
                <a:srgbClr val="1971A2"/>
              </a:solidFill>
              <a:latin typeface="Poppins SemiBold"/>
              <a:ea typeface="Poppins SemiBold"/>
              <a:cs typeface="Poppins SemiBold"/>
              <a:sym typeface="Poppins SemiBold"/>
            </a:endParaRPr>
          </a:p>
        </p:txBody>
      </p:sp>
      <p:sp>
        <p:nvSpPr>
          <p:cNvPr id="183" name="Google Shape;183;p21"/>
          <p:cNvSpPr txBox="1"/>
          <p:nvPr/>
        </p:nvSpPr>
        <p:spPr>
          <a:xfrm>
            <a:off x="6559050" y="2071825"/>
            <a:ext cx="1860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TW" sz="2400">
                <a:solidFill>
                  <a:srgbClr val="1971A2"/>
                </a:solidFill>
                <a:latin typeface="Poppins SemiBold"/>
                <a:ea typeface="Poppins SemiBold"/>
                <a:cs typeface="Poppins SemiBold"/>
                <a:sym typeface="Poppins SemiBold"/>
              </a:rPr>
              <a:t>Thirdly</a:t>
            </a:r>
            <a:endParaRPr i="1" sz="2400">
              <a:solidFill>
                <a:srgbClr val="1971A2"/>
              </a:solidFill>
              <a:latin typeface="Poppins SemiBold"/>
              <a:ea typeface="Poppins SemiBold"/>
              <a:cs typeface="Poppins SemiBold"/>
              <a:sym typeface="Poppins SemiBold"/>
            </a:endParaRPr>
          </a:p>
        </p:txBody>
      </p:sp>
      <p:sp>
        <p:nvSpPr>
          <p:cNvPr id="184" name="Google Shape;184;p21"/>
          <p:cNvSpPr txBox="1"/>
          <p:nvPr/>
        </p:nvSpPr>
        <p:spPr>
          <a:xfrm>
            <a:off x="3483175" y="2858550"/>
            <a:ext cx="2177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Lending</a:t>
            </a:r>
            <a:endParaRPr>
              <a:solidFill>
                <a:srgbClr val="1971A2"/>
              </a:solidFill>
              <a:latin typeface="Poppins Medium"/>
              <a:ea typeface="Poppins Medium"/>
              <a:cs typeface="Poppins Medium"/>
              <a:sym typeface="Poppins Medium"/>
            </a:endParaRPr>
          </a:p>
        </p:txBody>
      </p:sp>
      <p:sp>
        <p:nvSpPr>
          <p:cNvPr id="185" name="Google Shape;185;p21"/>
          <p:cNvSpPr txBox="1"/>
          <p:nvPr/>
        </p:nvSpPr>
        <p:spPr>
          <a:xfrm>
            <a:off x="6400650" y="2858550"/>
            <a:ext cx="2177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Liquidity Mining</a:t>
            </a:r>
            <a:endParaRPr>
              <a:solidFill>
                <a:srgbClr val="1971A2"/>
              </a:solidFill>
              <a:latin typeface="Poppins Medium"/>
              <a:ea typeface="Poppins Medium"/>
              <a:cs typeface="Poppins Medium"/>
              <a:sym typeface="Poppins Medium"/>
            </a:endParaRPr>
          </a:p>
        </p:txBody>
      </p:sp>
      <p:sp>
        <p:nvSpPr>
          <p:cNvPr id="186" name="Google Shape;186;p21"/>
          <p:cNvSpPr txBox="1"/>
          <p:nvPr/>
        </p:nvSpPr>
        <p:spPr>
          <a:xfrm>
            <a:off x="565700" y="2858550"/>
            <a:ext cx="2177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a:solidFill>
                  <a:srgbClr val="1971A2"/>
                </a:solidFill>
                <a:latin typeface="Poppins Medium"/>
                <a:ea typeface="Poppins Medium"/>
                <a:cs typeface="Poppins Medium"/>
                <a:sym typeface="Poppins Medium"/>
              </a:rPr>
              <a:t>Staking</a:t>
            </a:r>
            <a:endParaRPr sz="1600">
              <a:solidFill>
                <a:srgbClr val="1971A2"/>
              </a:solidFill>
              <a:latin typeface="Poppins Medium"/>
              <a:ea typeface="Poppins Medium"/>
              <a:cs typeface="Poppins Medium"/>
              <a:sym typeface="Poppins Medium"/>
            </a:endParaRPr>
          </a:p>
        </p:txBody>
      </p:sp>
      <p:pic>
        <p:nvPicPr>
          <p:cNvPr id="187" name="Google Shape;187;p21"/>
          <p:cNvPicPr preferRelativeResize="0"/>
          <p:nvPr/>
        </p:nvPicPr>
        <p:blipFill rotWithShape="1">
          <a:blip r:embed="rId3">
            <a:alphaModFix/>
          </a:blip>
          <a:srcRect b="12891" l="0" r="0" t="0"/>
          <a:stretch/>
        </p:blipFill>
        <p:spPr>
          <a:xfrm>
            <a:off x="654488" y="3767351"/>
            <a:ext cx="853000" cy="743000"/>
          </a:xfrm>
          <a:prstGeom prst="rect">
            <a:avLst/>
          </a:prstGeom>
          <a:noFill/>
          <a:ln>
            <a:noFill/>
          </a:ln>
        </p:spPr>
      </p:pic>
      <p:pic>
        <p:nvPicPr>
          <p:cNvPr id="188" name="Google Shape;188;p21"/>
          <p:cNvPicPr preferRelativeResize="0"/>
          <p:nvPr/>
        </p:nvPicPr>
        <p:blipFill>
          <a:blip r:embed="rId4">
            <a:alphaModFix/>
          </a:blip>
          <a:stretch>
            <a:fillRect/>
          </a:stretch>
        </p:blipFill>
        <p:spPr>
          <a:xfrm>
            <a:off x="1797663" y="3767351"/>
            <a:ext cx="743000" cy="743000"/>
          </a:xfrm>
          <a:prstGeom prst="rect">
            <a:avLst/>
          </a:prstGeom>
          <a:noFill/>
          <a:ln>
            <a:noFill/>
          </a:ln>
        </p:spPr>
      </p:pic>
      <p:sp>
        <p:nvSpPr>
          <p:cNvPr id="189" name="Google Shape;189;p21"/>
          <p:cNvSpPr txBox="1"/>
          <p:nvPr/>
        </p:nvSpPr>
        <p:spPr>
          <a:xfrm>
            <a:off x="618087" y="4445175"/>
            <a:ext cx="92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Marinade</a:t>
            </a:r>
            <a:endParaRPr sz="1200">
              <a:solidFill>
                <a:srgbClr val="1971A2"/>
              </a:solidFill>
              <a:latin typeface="Poppins Medium"/>
              <a:ea typeface="Poppins Medium"/>
              <a:cs typeface="Poppins Medium"/>
              <a:sym typeface="Poppins Medium"/>
            </a:endParaRPr>
          </a:p>
        </p:txBody>
      </p:sp>
      <p:sp>
        <p:nvSpPr>
          <p:cNvPr id="190" name="Google Shape;190;p21"/>
          <p:cNvSpPr txBox="1"/>
          <p:nvPr/>
        </p:nvSpPr>
        <p:spPr>
          <a:xfrm>
            <a:off x="1647613" y="4445175"/>
            <a:ext cx="104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Steaking.io</a:t>
            </a:r>
            <a:endParaRPr sz="1200">
              <a:solidFill>
                <a:srgbClr val="1971A2"/>
              </a:solidFill>
              <a:latin typeface="Poppins Medium"/>
              <a:ea typeface="Poppins Medium"/>
              <a:cs typeface="Poppins Medium"/>
              <a:sym typeface="Poppins Medium"/>
            </a:endParaRPr>
          </a:p>
        </p:txBody>
      </p:sp>
      <p:pic>
        <p:nvPicPr>
          <p:cNvPr id="191" name="Google Shape;191;p21"/>
          <p:cNvPicPr preferRelativeResize="0"/>
          <p:nvPr/>
        </p:nvPicPr>
        <p:blipFill>
          <a:blip r:embed="rId5">
            <a:alphaModFix/>
          </a:blip>
          <a:stretch>
            <a:fillRect/>
          </a:stretch>
        </p:blipFill>
        <p:spPr>
          <a:xfrm>
            <a:off x="4733850" y="3767351"/>
            <a:ext cx="743000" cy="743000"/>
          </a:xfrm>
          <a:prstGeom prst="rect">
            <a:avLst/>
          </a:prstGeom>
          <a:noFill/>
          <a:ln>
            <a:noFill/>
          </a:ln>
        </p:spPr>
      </p:pic>
      <p:pic>
        <p:nvPicPr>
          <p:cNvPr id="192" name="Google Shape;192;p21"/>
          <p:cNvPicPr preferRelativeResize="0"/>
          <p:nvPr/>
        </p:nvPicPr>
        <p:blipFill rotWithShape="1">
          <a:blip r:embed="rId6">
            <a:alphaModFix/>
          </a:blip>
          <a:srcRect b="9871" l="9871" r="9871" t="9871"/>
          <a:stretch/>
        </p:blipFill>
        <p:spPr>
          <a:xfrm>
            <a:off x="3666888" y="3843551"/>
            <a:ext cx="743000" cy="743000"/>
          </a:xfrm>
          <a:prstGeom prst="rect">
            <a:avLst/>
          </a:prstGeom>
          <a:noFill/>
          <a:ln>
            <a:noFill/>
          </a:ln>
        </p:spPr>
      </p:pic>
      <p:sp>
        <p:nvSpPr>
          <p:cNvPr id="193" name="Google Shape;193;p21"/>
          <p:cNvSpPr txBox="1"/>
          <p:nvPr/>
        </p:nvSpPr>
        <p:spPr>
          <a:xfrm>
            <a:off x="3611938" y="4445175"/>
            <a:ext cx="85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Acumen</a:t>
            </a:r>
            <a:endParaRPr sz="1200">
              <a:solidFill>
                <a:srgbClr val="1971A2"/>
              </a:solidFill>
              <a:latin typeface="Poppins Medium"/>
              <a:ea typeface="Poppins Medium"/>
              <a:cs typeface="Poppins Medium"/>
              <a:sym typeface="Poppins Medium"/>
            </a:endParaRPr>
          </a:p>
        </p:txBody>
      </p:sp>
      <p:sp>
        <p:nvSpPr>
          <p:cNvPr id="194" name="Google Shape;194;p21"/>
          <p:cNvSpPr txBox="1"/>
          <p:nvPr/>
        </p:nvSpPr>
        <p:spPr>
          <a:xfrm>
            <a:off x="4583788" y="4434150"/>
            <a:ext cx="1043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Mango Markets</a:t>
            </a:r>
            <a:endParaRPr sz="1200">
              <a:solidFill>
                <a:srgbClr val="1971A2"/>
              </a:solidFill>
              <a:latin typeface="Poppins Medium"/>
              <a:ea typeface="Poppins Medium"/>
              <a:cs typeface="Poppins Medium"/>
              <a:sym typeface="Poppins Medium"/>
            </a:endParaRPr>
          </a:p>
        </p:txBody>
      </p:sp>
      <p:pic>
        <p:nvPicPr>
          <p:cNvPr id="195" name="Google Shape;195;p21"/>
          <p:cNvPicPr preferRelativeResize="0"/>
          <p:nvPr/>
        </p:nvPicPr>
        <p:blipFill>
          <a:blip r:embed="rId7">
            <a:alphaModFix/>
          </a:blip>
          <a:stretch>
            <a:fillRect/>
          </a:stretch>
        </p:blipFill>
        <p:spPr>
          <a:xfrm>
            <a:off x="6586329" y="3739196"/>
            <a:ext cx="743000" cy="743000"/>
          </a:xfrm>
          <a:prstGeom prst="rect">
            <a:avLst/>
          </a:prstGeom>
          <a:noFill/>
          <a:ln>
            <a:noFill/>
          </a:ln>
        </p:spPr>
      </p:pic>
      <p:pic>
        <p:nvPicPr>
          <p:cNvPr id="196" name="Google Shape;196;p21"/>
          <p:cNvPicPr preferRelativeResize="0"/>
          <p:nvPr/>
        </p:nvPicPr>
        <p:blipFill rotWithShape="1">
          <a:blip r:embed="rId8">
            <a:alphaModFix/>
          </a:blip>
          <a:srcRect b="12710" l="10006" r="10006" t="7295"/>
          <a:stretch/>
        </p:blipFill>
        <p:spPr>
          <a:xfrm>
            <a:off x="7674525" y="3739196"/>
            <a:ext cx="743000" cy="743000"/>
          </a:xfrm>
          <a:prstGeom prst="rect">
            <a:avLst/>
          </a:prstGeom>
          <a:noFill/>
          <a:ln>
            <a:noFill/>
          </a:ln>
        </p:spPr>
      </p:pic>
      <p:sp>
        <p:nvSpPr>
          <p:cNvPr id="197" name="Google Shape;197;p21"/>
          <p:cNvSpPr txBox="1"/>
          <p:nvPr/>
        </p:nvSpPr>
        <p:spPr>
          <a:xfrm>
            <a:off x="6667579" y="4445175"/>
            <a:ext cx="58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Orca</a:t>
            </a:r>
            <a:endParaRPr sz="1200">
              <a:solidFill>
                <a:srgbClr val="1971A2"/>
              </a:solidFill>
              <a:latin typeface="Poppins Medium"/>
              <a:ea typeface="Poppins Medium"/>
              <a:cs typeface="Poppins Medium"/>
              <a:sym typeface="Poppins Medium"/>
            </a:endParaRPr>
          </a:p>
        </p:txBody>
      </p:sp>
      <p:sp>
        <p:nvSpPr>
          <p:cNvPr id="198" name="Google Shape;198;p21"/>
          <p:cNvSpPr txBox="1"/>
          <p:nvPr/>
        </p:nvSpPr>
        <p:spPr>
          <a:xfrm>
            <a:off x="7619573" y="4445175"/>
            <a:ext cx="85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rgbClr val="1971A2"/>
                </a:solidFill>
                <a:latin typeface="Poppins Medium"/>
                <a:ea typeface="Poppins Medium"/>
                <a:cs typeface="Poppins Medium"/>
                <a:sym typeface="Poppins Medium"/>
              </a:rPr>
              <a:t>Serum</a:t>
            </a:r>
            <a:endParaRPr sz="1200">
              <a:solidFill>
                <a:srgbClr val="1971A2"/>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